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30" r:id="rId2"/>
  </p:sldMasterIdLst>
  <p:notesMasterIdLst>
    <p:notesMasterId r:id="rId46"/>
  </p:notesMasterIdLst>
  <p:handoutMasterIdLst>
    <p:handoutMasterId r:id="rId47"/>
  </p:handoutMasterIdLst>
  <p:sldIdLst>
    <p:sldId id="256" r:id="rId3"/>
    <p:sldId id="962" r:id="rId4"/>
    <p:sldId id="872" r:id="rId5"/>
    <p:sldId id="877" r:id="rId6"/>
    <p:sldId id="878" r:id="rId7"/>
    <p:sldId id="879" r:id="rId8"/>
    <p:sldId id="880" r:id="rId9"/>
    <p:sldId id="881" r:id="rId10"/>
    <p:sldId id="906" r:id="rId11"/>
    <p:sldId id="907" r:id="rId12"/>
    <p:sldId id="908" r:id="rId13"/>
    <p:sldId id="924" r:id="rId14"/>
    <p:sldId id="925" r:id="rId15"/>
    <p:sldId id="926" r:id="rId16"/>
    <p:sldId id="967" r:id="rId17"/>
    <p:sldId id="873" r:id="rId18"/>
    <p:sldId id="937" r:id="rId19"/>
    <p:sldId id="933" r:id="rId20"/>
    <p:sldId id="934" r:id="rId21"/>
    <p:sldId id="935" r:id="rId22"/>
    <p:sldId id="883" r:id="rId23"/>
    <p:sldId id="936" r:id="rId24"/>
    <p:sldId id="938" r:id="rId25"/>
    <p:sldId id="968" r:id="rId26"/>
    <p:sldId id="969" r:id="rId27"/>
    <p:sldId id="874" r:id="rId28"/>
    <p:sldId id="942" r:id="rId29"/>
    <p:sldId id="943" r:id="rId30"/>
    <p:sldId id="944" r:id="rId31"/>
    <p:sldId id="945" r:id="rId32"/>
    <p:sldId id="946" r:id="rId33"/>
    <p:sldId id="947" r:id="rId34"/>
    <p:sldId id="948" r:id="rId35"/>
    <p:sldId id="949" r:id="rId36"/>
    <p:sldId id="950" r:id="rId37"/>
    <p:sldId id="951" r:id="rId38"/>
    <p:sldId id="952" r:id="rId39"/>
    <p:sldId id="939" r:id="rId40"/>
    <p:sldId id="966" r:id="rId41"/>
    <p:sldId id="876" r:id="rId42"/>
    <p:sldId id="930" r:id="rId43"/>
    <p:sldId id="932" r:id="rId44"/>
    <p:sldId id="863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4476BD-2E18-4FDD-9B01-03ECA19B72A3}">
          <p14:sldIdLst>
            <p14:sldId id="256"/>
            <p14:sldId id="962"/>
          </p14:sldIdLst>
        </p14:section>
        <p14:section name="Part I: Introduction to Large Language Models" id="{69DE0A72-40F4-4C1F-AA32-C017B0E4CC32}">
          <p14:sldIdLst>
            <p14:sldId id="872"/>
            <p14:sldId id="877"/>
            <p14:sldId id="878"/>
            <p14:sldId id="879"/>
            <p14:sldId id="880"/>
            <p14:sldId id="881"/>
            <p14:sldId id="906"/>
            <p14:sldId id="907"/>
            <p14:sldId id="908"/>
            <p14:sldId id="924"/>
            <p14:sldId id="925"/>
            <p14:sldId id="926"/>
            <p14:sldId id="967"/>
          </p14:sldIdLst>
        </p14:section>
        <p14:section name="Part II: Hands-on prompt engineering for digital forensics" id="{F6171F40-A76F-4B18-93CF-2672DFE3148B}">
          <p14:sldIdLst>
            <p14:sldId id="873"/>
            <p14:sldId id="937"/>
            <p14:sldId id="933"/>
            <p14:sldId id="934"/>
            <p14:sldId id="935"/>
            <p14:sldId id="883"/>
            <p14:sldId id="936"/>
            <p14:sldId id="938"/>
            <p14:sldId id="968"/>
            <p14:sldId id="969"/>
          </p14:sldIdLst>
        </p14:section>
        <p14:section name="Part III: Hands-on with a local LLM" id="{EB4801D5-C2AA-4224-A953-5FA5865D318F}">
          <p14:sldIdLst>
            <p14:sldId id="874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39"/>
            <p14:sldId id="966"/>
            <p14:sldId id="876"/>
            <p14:sldId id="930"/>
          </p14:sldIdLst>
        </p14:section>
        <p14:section name="Part IV: Hands-on with Retrieval Agumented Generation" id="{62272791-A898-48F3-878F-5AC730EA7B50}">
          <p14:sldIdLst/>
        </p14:section>
        <p14:section name="Panel discussion" id="{BB36FF41-45FD-4332-8481-AA37866F72AE}">
          <p14:sldIdLst>
            <p14:sldId id="932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pos="518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FCAE7"/>
    <a:srgbClr val="3E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5145" autoAdjust="0"/>
  </p:normalViewPr>
  <p:slideViewPr>
    <p:cSldViewPr snapToGrid="0">
      <p:cViewPr varScale="1">
        <p:scale>
          <a:sx n="109" d="100"/>
          <a:sy n="109" d="100"/>
        </p:scale>
        <p:origin x="498" y="144"/>
      </p:cViewPr>
      <p:guideLst>
        <p:guide pos="518"/>
        <p:guide orient="horz" pos="2160"/>
        <p:guide orient="horz" pos="1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svg"/><Relationship Id="rId1" Type="http://schemas.openxmlformats.org/officeDocument/2006/relationships/image" Target="../media/image27.png"/><Relationship Id="rId6" Type="http://schemas.openxmlformats.org/officeDocument/2006/relationships/image" Target="../media/image16.svg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svg"/><Relationship Id="rId1" Type="http://schemas.openxmlformats.org/officeDocument/2006/relationships/image" Target="../media/image27.png"/><Relationship Id="rId6" Type="http://schemas.openxmlformats.org/officeDocument/2006/relationships/image" Target="../media/image16.svg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F3D6F-2A20-4C57-BF78-0CB70198C54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22738E-8F85-45CE-8E28-F8820B495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gm:t>
    </dgm:pt>
    <dgm:pt modelId="{2C8ECEF7-3D83-4FAE-8B45-F4FA89723574}" type="parTrans" cxnId="{87B7EB1D-65E8-48A2-A4B6-478D8A080880}">
      <dgm:prSet/>
      <dgm:spPr/>
      <dgm:t>
        <a:bodyPr/>
        <a:lstStyle/>
        <a:p>
          <a:endParaRPr lang="en-US"/>
        </a:p>
      </dgm:t>
    </dgm:pt>
    <dgm:pt modelId="{628D578E-EEA2-4B1D-B0DF-DE12ECBDA53D}" type="sibTrans" cxnId="{87B7EB1D-65E8-48A2-A4B6-478D8A080880}">
      <dgm:prSet/>
      <dgm:spPr/>
      <dgm:t>
        <a:bodyPr/>
        <a:lstStyle/>
        <a:p>
          <a:endParaRPr lang="en-US"/>
        </a:p>
      </dgm:t>
    </dgm:pt>
    <dgm:pt modelId="{470A9447-4246-4D57-B14D-FA3A3EEE53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gm:t>
    </dgm:pt>
    <dgm:pt modelId="{4B5EC538-4C9E-4B02-8C6D-59AECEF9FAE8}" type="parTrans" cxnId="{2CA425BE-C4A6-463B-B56C-D7F0DED9227E}">
      <dgm:prSet/>
      <dgm:spPr/>
      <dgm:t>
        <a:bodyPr/>
        <a:lstStyle/>
        <a:p>
          <a:endParaRPr lang="en-US"/>
        </a:p>
      </dgm:t>
    </dgm:pt>
    <dgm:pt modelId="{A347FD14-51D1-4D1B-BC73-E33AB5DA0822}" type="sibTrans" cxnId="{2CA425BE-C4A6-463B-B56C-D7F0DED9227E}">
      <dgm:prSet/>
      <dgm:spPr/>
      <dgm:t>
        <a:bodyPr/>
        <a:lstStyle/>
        <a:p>
          <a:endParaRPr lang="en-US"/>
        </a:p>
      </dgm:t>
    </dgm:pt>
    <dgm:pt modelId="{8F869026-99C1-4FAA-862D-2752749629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gm:t>
    </dgm:pt>
    <dgm:pt modelId="{441CE828-B776-49EE-A67D-BA7CFEBD08D5}" type="parTrans" cxnId="{9DF1C0BF-0E02-43D3-A185-A225BA96A79A}">
      <dgm:prSet/>
      <dgm:spPr/>
      <dgm:t>
        <a:bodyPr/>
        <a:lstStyle/>
        <a:p>
          <a:endParaRPr lang="en-US"/>
        </a:p>
      </dgm:t>
    </dgm:pt>
    <dgm:pt modelId="{61538B6B-D87B-4283-A1E9-307CC41FB251}" type="sibTrans" cxnId="{9DF1C0BF-0E02-43D3-A185-A225BA96A79A}">
      <dgm:prSet/>
      <dgm:spPr/>
      <dgm:t>
        <a:bodyPr/>
        <a:lstStyle/>
        <a:p>
          <a:endParaRPr lang="en-US"/>
        </a:p>
      </dgm:t>
    </dgm:pt>
    <dgm:pt modelId="{818AADED-D535-464E-B566-BFB5DB65E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gm:t>
    </dgm:pt>
    <dgm:pt modelId="{7AC7CB07-057C-496E-B017-ABED12A6F46D}" type="parTrans" cxnId="{5C483C49-32AB-4EF6-848C-8517BAA9DD7C}">
      <dgm:prSet/>
      <dgm:spPr/>
      <dgm:t>
        <a:bodyPr/>
        <a:lstStyle/>
        <a:p>
          <a:endParaRPr lang="en-US"/>
        </a:p>
      </dgm:t>
    </dgm:pt>
    <dgm:pt modelId="{9E6E1D2A-2E63-4923-83B5-350D52E0FD84}" type="sibTrans" cxnId="{5C483C49-32AB-4EF6-848C-8517BAA9DD7C}">
      <dgm:prSet/>
      <dgm:spPr/>
      <dgm:t>
        <a:bodyPr/>
        <a:lstStyle/>
        <a:p>
          <a:endParaRPr lang="en-US"/>
        </a:p>
      </dgm:t>
    </dgm:pt>
    <dgm:pt modelId="{5FC9015B-A539-4522-B0D1-4081EC69E66E}" type="pres">
      <dgm:prSet presAssocID="{D5DF3D6F-2A20-4C57-BF78-0CB70198C5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6D2C9-45E0-42D2-939A-C7DF4169EA1A}" type="pres">
      <dgm:prSet presAssocID="{5522738E-8F85-45CE-8E28-F8820B495390}" presName="compNode" presStyleCnt="0"/>
      <dgm:spPr/>
    </dgm:pt>
    <dgm:pt modelId="{570D7362-A7EC-4374-A90E-A6B409D356C7}" type="pres">
      <dgm:prSet presAssocID="{5522738E-8F85-45CE-8E28-F8820B495390}" presName="iconRect" presStyleLbl="node1" presStyleIdx="0" presStyleCnt="4" custLinFactNeighborX="-60774" custLinFactNeighborY="-730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8E8305D-4DE9-42BB-9E7B-D8D911009941}" type="pres">
      <dgm:prSet presAssocID="{5522738E-8F85-45CE-8E28-F8820B495390}" presName="spaceRect" presStyleCnt="0"/>
      <dgm:spPr/>
    </dgm:pt>
    <dgm:pt modelId="{D6936E89-8889-44B3-9EF3-AEB516EDDCE6}" type="pres">
      <dgm:prSet presAssocID="{5522738E-8F85-45CE-8E28-F8820B495390}" presName="textRect" presStyleLbl="revTx" presStyleIdx="0" presStyleCnt="4" custScaleX="99227" custLinFactNeighborX="-27561" custLinFactNeighborY="-300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DA56C9D-0C47-4CAA-9A57-F98B23C26973}" type="pres">
      <dgm:prSet presAssocID="{628D578E-EEA2-4B1D-B0DF-DE12ECBDA53D}" presName="sibTrans" presStyleCnt="0"/>
      <dgm:spPr/>
    </dgm:pt>
    <dgm:pt modelId="{9520631E-5D13-4682-829A-C5A6A22CD4DA}" type="pres">
      <dgm:prSet presAssocID="{470A9447-4246-4D57-B14D-FA3A3EEE534E}" presName="compNode" presStyleCnt="0"/>
      <dgm:spPr/>
    </dgm:pt>
    <dgm:pt modelId="{BC80756D-564C-4472-84D8-877286740442}" type="pres">
      <dgm:prSet presAssocID="{470A9447-4246-4D57-B14D-FA3A3EEE534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CA00C6B-30EC-45FB-AC15-9D5D8A53B7D9}" type="pres">
      <dgm:prSet presAssocID="{470A9447-4246-4D57-B14D-FA3A3EEE534E}" presName="spaceRect" presStyleCnt="0"/>
      <dgm:spPr/>
    </dgm:pt>
    <dgm:pt modelId="{D380D199-7A3D-4058-BAFD-060C0E3EA239}" type="pres">
      <dgm:prSet presAssocID="{470A9447-4246-4D57-B14D-FA3A3EEE534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3BB35D4-A3A2-4500-8282-8330AFDB87B2}" type="pres">
      <dgm:prSet presAssocID="{A347FD14-51D1-4D1B-BC73-E33AB5DA0822}" presName="sibTrans" presStyleCnt="0"/>
      <dgm:spPr/>
    </dgm:pt>
    <dgm:pt modelId="{0DCB64A4-85AE-4F89-B9AE-9C50877C7383}" type="pres">
      <dgm:prSet presAssocID="{8F869026-99C1-4FAA-862D-27527496291F}" presName="compNode" presStyleCnt="0"/>
      <dgm:spPr/>
    </dgm:pt>
    <dgm:pt modelId="{5167D187-C3EE-433A-AD3A-EDFC9E9668C2}" type="pres">
      <dgm:prSet presAssocID="{8F869026-99C1-4FAA-862D-27527496291F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1E23AB-47E1-4BDB-B0DA-7518DFEF4D26}" type="pres">
      <dgm:prSet presAssocID="{8F869026-99C1-4FAA-862D-27527496291F}" presName="spaceRect" presStyleCnt="0"/>
      <dgm:spPr/>
    </dgm:pt>
    <dgm:pt modelId="{7F4FA391-E084-4A44-9143-D62FE6475995}" type="pres">
      <dgm:prSet presAssocID="{8F869026-99C1-4FAA-862D-27527496291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757D0FD-0AED-46E3-9DA2-84C71DBF483F}" type="pres">
      <dgm:prSet presAssocID="{61538B6B-D87B-4283-A1E9-307CC41FB251}" presName="sibTrans" presStyleCnt="0"/>
      <dgm:spPr/>
    </dgm:pt>
    <dgm:pt modelId="{072FD961-0CA3-4342-8EB4-A87FE1755A9E}" type="pres">
      <dgm:prSet presAssocID="{818AADED-D535-464E-B566-BFB5DB65E3DA}" presName="compNode" presStyleCnt="0"/>
      <dgm:spPr/>
    </dgm:pt>
    <dgm:pt modelId="{0104FF98-9552-461C-AA9B-2A740923A865}" type="pres">
      <dgm:prSet presAssocID="{818AADED-D535-464E-B566-BFB5DB65E3DA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8B94CEA-D5C0-4471-A995-C50BD7F32E7E}" type="pres">
      <dgm:prSet presAssocID="{818AADED-D535-464E-B566-BFB5DB65E3DA}" presName="spaceRect" presStyleCnt="0"/>
      <dgm:spPr/>
    </dgm:pt>
    <dgm:pt modelId="{EF41F577-9787-478E-8F2D-E71989D36427}" type="pres">
      <dgm:prSet presAssocID="{818AADED-D535-464E-B566-BFB5DB65E3DA}" presName="textRect" presStyleLbl="revTx" presStyleIdx="3" presStyleCnt="4" custScaleX="15018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483C49-32AB-4EF6-848C-8517BAA9DD7C}" srcId="{D5DF3D6F-2A20-4C57-BF78-0CB70198C54F}" destId="{818AADED-D535-464E-B566-BFB5DB65E3DA}" srcOrd="3" destOrd="0" parTransId="{7AC7CB07-057C-496E-B017-ABED12A6F46D}" sibTransId="{9E6E1D2A-2E63-4923-83B5-350D52E0FD84}"/>
    <dgm:cxn modelId="{87B7EB1D-65E8-48A2-A4B6-478D8A080880}" srcId="{D5DF3D6F-2A20-4C57-BF78-0CB70198C54F}" destId="{5522738E-8F85-45CE-8E28-F8820B495390}" srcOrd="0" destOrd="0" parTransId="{2C8ECEF7-3D83-4FAE-8B45-F4FA89723574}" sibTransId="{628D578E-EEA2-4B1D-B0DF-DE12ECBDA53D}"/>
    <dgm:cxn modelId="{14386FE7-19E5-4B27-951B-E6D9B72358F4}" type="presOf" srcId="{8F869026-99C1-4FAA-862D-27527496291F}" destId="{7F4FA391-E084-4A44-9143-D62FE6475995}" srcOrd="0" destOrd="0" presId="urn:microsoft.com/office/officeart/2018/2/layout/IconLabelList"/>
    <dgm:cxn modelId="{9DF1C0BF-0E02-43D3-A185-A225BA96A79A}" srcId="{D5DF3D6F-2A20-4C57-BF78-0CB70198C54F}" destId="{8F869026-99C1-4FAA-862D-27527496291F}" srcOrd="2" destOrd="0" parTransId="{441CE828-B776-49EE-A67D-BA7CFEBD08D5}" sibTransId="{61538B6B-D87B-4283-A1E9-307CC41FB251}"/>
    <dgm:cxn modelId="{DEC08FFA-FE87-4758-9519-E4E2BF1BDA8D}" type="presOf" srcId="{818AADED-D535-464E-B566-BFB5DB65E3DA}" destId="{EF41F577-9787-478E-8F2D-E71989D36427}" srcOrd="0" destOrd="0" presId="urn:microsoft.com/office/officeart/2018/2/layout/IconLabelList"/>
    <dgm:cxn modelId="{DDCC2D2A-DFD5-4614-95D3-9DDB267D5832}" type="presOf" srcId="{D5DF3D6F-2A20-4C57-BF78-0CB70198C54F}" destId="{5FC9015B-A539-4522-B0D1-4081EC69E66E}" srcOrd="0" destOrd="0" presId="urn:microsoft.com/office/officeart/2018/2/layout/IconLabelList"/>
    <dgm:cxn modelId="{2CA425BE-C4A6-463B-B56C-D7F0DED9227E}" srcId="{D5DF3D6F-2A20-4C57-BF78-0CB70198C54F}" destId="{470A9447-4246-4D57-B14D-FA3A3EEE534E}" srcOrd="1" destOrd="0" parTransId="{4B5EC538-4C9E-4B02-8C6D-59AECEF9FAE8}" sibTransId="{A347FD14-51D1-4D1B-BC73-E33AB5DA0822}"/>
    <dgm:cxn modelId="{85972331-29AF-4BA4-9A2E-4CECD329B5AE}" type="presOf" srcId="{5522738E-8F85-45CE-8E28-F8820B495390}" destId="{D6936E89-8889-44B3-9EF3-AEB516EDDCE6}" srcOrd="0" destOrd="0" presId="urn:microsoft.com/office/officeart/2018/2/layout/IconLabelList"/>
    <dgm:cxn modelId="{A2009808-4D6B-4558-96CC-D8B5E510406D}" type="presOf" srcId="{470A9447-4246-4D57-B14D-FA3A3EEE534E}" destId="{D380D199-7A3D-4058-BAFD-060C0E3EA239}" srcOrd="0" destOrd="0" presId="urn:microsoft.com/office/officeart/2018/2/layout/IconLabelList"/>
    <dgm:cxn modelId="{CEB02699-B8C4-4241-A8AE-17BF67DBF37C}" type="presParOf" srcId="{5FC9015B-A539-4522-B0D1-4081EC69E66E}" destId="{B816D2C9-45E0-42D2-939A-C7DF4169EA1A}" srcOrd="0" destOrd="0" presId="urn:microsoft.com/office/officeart/2018/2/layout/IconLabelList"/>
    <dgm:cxn modelId="{7BDCDF06-93DE-4DD7-BE1F-CB0B4836EC68}" type="presParOf" srcId="{B816D2C9-45E0-42D2-939A-C7DF4169EA1A}" destId="{570D7362-A7EC-4374-A90E-A6B409D356C7}" srcOrd="0" destOrd="0" presId="urn:microsoft.com/office/officeart/2018/2/layout/IconLabelList"/>
    <dgm:cxn modelId="{84B4D16B-1073-451D-BC9C-A658D62A175E}" type="presParOf" srcId="{B816D2C9-45E0-42D2-939A-C7DF4169EA1A}" destId="{E8E8305D-4DE9-42BB-9E7B-D8D911009941}" srcOrd="1" destOrd="0" presId="urn:microsoft.com/office/officeart/2018/2/layout/IconLabelList"/>
    <dgm:cxn modelId="{1895E72E-1D4C-40E0-ADD2-7C2E097C0A6B}" type="presParOf" srcId="{B816D2C9-45E0-42D2-939A-C7DF4169EA1A}" destId="{D6936E89-8889-44B3-9EF3-AEB516EDDCE6}" srcOrd="2" destOrd="0" presId="urn:microsoft.com/office/officeart/2018/2/layout/IconLabelList"/>
    <dgm:cxn modelId="{EF50DB9B-AE84-491E-94AE-FF2AA96B87EB}" type="presParOf" srcId="{5FC9015B-A539-4522-B0D1-4081EC69E66E}" destId="{2DA56C9D-0C47-4CAA-9A57-F98B23C26973}" srcOrd="1" destOrd="0" presId="urn:microsoft.com/office/officeart/2018/2/layout/IconLabelList"/>
    <dgm:cxn modelId="{2FDB0F56-FA1E-4E76-BED5-AEB9BD303A94}" type="presParOf" srcId="{5FC9015B-A539-4522-B0D1-4081EC69E66E}" destId="{9520631E-5D13-4682-829A-C5A6A22CD4DA}" srcOrd="2" destOrd="0" presId="urn:microsoft.com/office/officeart/2018/2/layout/IconLabelList"/>
    <dgm:cxn modelId="{F4468E7E-EAAE-430C-99F7-DC651A1521A1}" type="presParOf" srcId="{9520631E-5D13-4682-829A-C5A6A22CD4DA}" destId="{BC80756D-564C-4472-84D8-877286740442}" srcOrd="0" destOrd="0" presId="urn:microsoft.com/office/officeart/2018/2/layout/IconLabelList"/>
    <dgm:cxn modelId="{A85346E8-F1A5-419E-B4FD-2711B5D6F5A3}" type="presParOf" srcId="{9520631E-5D13-4682-829A-C5A6A22CD4DA}" destId="{2CA00C6B-30EC-45FB-AC15-9D5D8A53B7D9}" srcOrd="1" destOrd="0" presId="urn:microsoft.com/office/officeart/2018/2/layout/IconLabelList"/>
    <dgm:cxn modelId="{3ED3FEEA-BCDF-43B9-92E5-D0D33BD04276}" type="presParOf" srcId="{9520631E-5D13-4682-829A-C5A6A22CD4DA}" destId="{D380D199-7A3D-4058-BAFD-060C0E3EA239}" srcOrd="2" destOrd="0" presId="urn:microsoft.com/office/officeart/2018/2/layout/IconLabelList"/>
    <dgm:cxn modelId="{89FB47F8-D1C9-466E-88DC-C2AA748739F6}" type="presParOf" srcId="{5FC9015B-A539-4522-B0D1-4081EC69E66E}" destId="{C3BB35D4-A3A2-4500-8282-8330AFDB87B2}" srcOrd="3" destOrd="0" presId="urn:microsoft.com/office/officeart/2018/2/layout/IconLabelList"/>
    <dgm:cxn modelId="{C51B02C2-DD47-4F95-B5A3-B633E429AF0F}" type="presParOf" srcId="{5FC9015B-A539-4522-B0D1-4081EC69E66E}" destId="{0DCB64A4-85AE-4F89-B9AE-9C50877C7383}" srcOrd="4" destOrd="0" presId="urn:microsoft.com/office/officeart/2018/2/layout/IconLabelList"/>
    <dgm:cxn modelId="{41967D86-A5FB-4F07-99E8-ED6EE7F7C27C}" type="presParOf" srcId="{0DCB64A4-85AE-4F89-B9AE-9C50877C7383}" destId="{5167D187-C3EE-433A-AD3A-EDFC9E9668C2}" srcOrd="0" destOrd="0" presId="urn:microsoft.com/office/officeart/2018/2/layout/IconLabelList"/>
    <dgm:cxn modelId="{1B1289BA-FFEF-4C6D-9E12-1ED25E1FA857}" type="presParOf" srcId="{0DCB64A4-85AE-4F89-B9AE-9C50877C7383}" destId="{E81E23AB-47E1-4BDB-B0DA-7518DFEF4D26}" srcOrd="1" destOrd="0" presId="urn:microsoft.com/office/officeart/2018/2/layout/IconLabelList"/>
    <dgm:cxn modelId="{1C85886C-5665-4DDD-A5FF-86C035CC5A02}" type="presParOf" srcId="{0DCB64A4-85AE-4F89-B9AE-9C50877C7383}" destId="{7F4FA391-E084-4A44-9143-D62FE6475995}" srcOrd="2" destOrd="0" presId="urn:microsoft.com/office/officeart/2018/2/layout/IconLabelList"/>
    <dgm:cxn modelId="{1418E23A-4ED9-492B-B0CC-C951A16AFBBD}" type="presParOf" srcId="{5FC9015B-A539-4522-B0D1-4081EC69E66E}" destId="{2757D0FD-0AED-46E3-9DA2-84C71DBF483F}" srcOrd="5" destOrd="0" presId="urn:microsoft.com/office/officeart/2018/2/layout/IconLabelList"/>
    <dgm:cxn modelId="{F98EF3BD-6427-440C-B968-8E3B47537A36}" type="presParOf" srcId="{5FC9015B-A539-4522-B0D1-4081EC69E66E}" destId="{072FD961-0CA3-4342-8EB4-A87FE1755A9E}" srcOrd="6" destOrd="0" presId="urn:microsoft.com/office/officeart/2018/2/layout/IconLabelList"/>
    <dgm:cxn modelId="{8AD0B6CC-E40F-4D5D-A36F-84176ECA1EDF}" type="presParOf" srcId="{072FD961-0CA3-4342-8EB4-A87FE1755A9E}" destId="{0104FF98-9552-461C-AA9B-2A740923A865}" srcOrd="0" destOrd="0" presId="urn:microsoft.com/office/officeart/2018/2/layout/IconLabelList"/>
    <dgm:cxn modelId="{B11AFFD2-548B-4166-B40E-4588293EE89B}" type="presParOf" srcId="{072FD961-0CA3-4342-8EB4-A87FE1755A9E}" destId="{48B94CEA-D5C0-4471-A995-C50BD7F32E7E}" srcOrd="1" destOrd="0" presId="urn:microsoft.com/office/officeart/2018/2/layout/IconLabelList"/>
    <dgm:cxn modelId="{DB7E0F6A-2C86-43FB-9C1F-668F999B69D0}" type="presParOf" srcId="{072FD961-0CA3-4342-8EB4-A87FE1755A9E}" destId="{EF41F577-9787-478E-8F2D-E71989D364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D7362-A7EC-4374-A90E-A6B409D356C7}">
      <dsp:nvSpPr>
        <dsp:cNvPr id="0" name=""/>
        <dsp:cNvSpPr/>
      </dsp:nvSpPr>
      <dsp:spPr>
        <a:xfrm>
          <a:off x="783778" y="139664"/>
          <a:ext cx="712705" cy="71270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36E89-8889-44B3-9EF3-AEB516EDDCE6}">
      <dsp:nvSpPr>
        <dsp:cNvPr id="0" name=""/>
        <dsp:cNvSpPr/>
      </dsp:nvSpPr>
      <dsp:spPr>
        <a:xfrm>
          <a:off x="354316" y="1151958"/>
          <a:ext cx="1559398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sp:txBody>
      <dsp:txXfrm>
        <a:off x="354316" y="1151958"/>
        <a:ext cx="1559398" cy="831489"/>
      </dsp:txXfrm>
    </dsp:sp>
    <dsp:sp modelId="{BC80756D-564C-4472-84D8-877286740442}">
      <dsp:nvSpPr>
        <dsp:cNvPr id="0" name=""/>
        <dsp:cNvSpPr/>
      </dsp:nvSpPr>
      <dsp:spPr>
        <a:xfrm>
          <a:off x="3077870" y="191720"/>
          <a:ext cx="712705" cy="71270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0D199-7A3D-4058-BAFD-060C0E3EA239}">
      <dsp:nvSpPr>
        <dsp:cNvPr id="0" name=""/>
        <dsp:cNvSpPr/>
      </dsp:nvSpPr>
      <dsp:spPr>
        <a:xfrm>
          <a:off x="2642328" y="1176952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sp:txBody>
      <dsp:txXfrm>
        <a:off x="2642328" y="1176952"/>
        <a:ext cx="1583789" cy="831489"/>
      </dsp:txXfrm>
    </dsp:sp>
    <dsp:sp modelId="{5167D187-C3EE-433A-AD3A-EDFC9E9668C2}">
      <dsp:nvSpPr>
        <dsp:cNvPr id="0" name=""/>
        <dsp:cNvSpPr/>
      </dsp:nvSpPr>
      <dsp:spPr>
        <a:xfrm>
          <a:off x="819537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A391-E084-4A44-9143-D62FE6475995}">
      <dsp:nvSpPr>
        <dsp:cNvPr id="0" name=""/>
        <dsp:cNvSpPr/>
      </dsp:nvSpPr>
      <dsp:spPr>
        <a:xfrm>
          <a:off x="383995" y="3389621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sp:txBody>
      <dsp:txXfrm>
        <a:off x="383995" y="3389621"/>
        <a:ext cx="1583789" cy="831489"/>
      </dsp:txXfrm>
    </dsp:sp>
    <dsp:sp modelId="{0104FF98-9552-461C-AA9B-2A740923A865}">
      <dsp:nvSpPr>
        <dsp:cNvPr id="0" name=""/>
        <dsp:cNvSpPr/>
      </dsp:nvSpPr>
      <dsp:spPr>
        <a:xfrm>
          <a:off x="3077870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F577-9787-478E-8F2D-E71989D36427}">
      <dsp:nvSpPr>
        <dsp:cNvPr id="0" name=""/>
        <dsp:cNvSpPr/>
      </dsp:nvSpPr>
      <dsp:spPr>
        <a:xfrm>
          <a:off x="2244947" y="3389621"/>
          <a:ext cx="2378550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sp:txBody>
      <dsp:txXfrm>
        <a:off x="2244947" y="3389621"/>
        <a:ext cx="2378550" cy="831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14-3-2024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14-3-2024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5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80F3BA90-F16A-664E-B5B7-D10815392D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en-US" dirty="0"/>
              <a:t>Click icon to add picture</a:t>
            </a:r>
            <a:endParaRPr lang="nl-NL" dirty="0"/>
          </a:p>
        </p:txBody>
      </p:sp>
      <p:pic>
        <p:nvPicPr>
          <p:cNvPr id="13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0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12">
            <a:extLst>
              <a:ext uri="{FF2B5EF4-FFF2-40B4-BE49-F238E27FC236}">
                <a16:creationId xmlns:a16="http://schemas.microsoft.com/office/drawing/2014/main" id="{8718CC12-542A-4C60-98B6-96CBF8EF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215" y="6221413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C750A243-725A-B96B-9C00-747B69C3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999" y="6221414"/>
            <a:ext cx="5865447" cy="26427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B0903179-3AF4-7900-C8D0-CC9C4CF1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199" y="6221414"/>
            <a:ext cx="539263" cy="264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7" y="1693001"/>
            <a:ext cx="11017249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5" name="Chart Placeholder 12">
            <a:extLst>
              <a:ext uri="{FF2B5EF4-FFF2-40B4-BE49-F238E27FC236}">
                <a16:creationId xmlns:a16="http://schemas.microsoft.com/office/drawing/2014/main" id="{62B3B7AF-CF13-10D9-0368-29E16D48E6A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87376" y="4005264"/>
            <a:ext cx="11026676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C8327-8F5E-2A28-C074-A0FF3931FA7A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76DD9E6F-0336-E55B-C54C-A17219CC0E6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EFA527A-E6C5-5348-6D35-7DD6CE7F2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BD31A1-5631-9189-E445-63B0D2897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2095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8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1367D9-879B-F9F9-6DC0-C6647D6C8231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2066698A-5755-4794-5A84-4B3BEA2C63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46DA0-9C61-5171-74B3-AEABE94A5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5CBE3A-4CEC-F1EB-3AF7-0A7ED4C11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Chart Placeholder 12">
            <a:extLst>
              <a:ext uri="{FF2B5EF4-FFF2-40B4-BE49-F238E27FC236}">
                <a16:creationId xmlns:a16="http://schemas.microsoft.com/office/drawing/2014/main" id="{576B4FE4-0C7D-7FC4-8504-BA1F5BDE5CA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340717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4" name="Chart Placeholder 12">
            <a:extLst>
              <a:ext uri="{FF2B5EF4-FFF2-40B4-BE49-F238E27FC236}">
                <a16:creationId xmlns:a16="http://schemas.microsoft.com/office/drawing/2014/main" id="{79CAD8F9-C08A-BACA-23C9-D3B33A49347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094056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67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  <p15:guide id="13" pos="2213">
          <p15:clr>
            <a:srgbClr val="FBAE40"/>
          </p15:clr>
        </p15:guide>
        <p15:guide id="14" pos="4027">
          <p15:clr>
            <a:srgbClr val="FBAE40"/>
          </p15:clr>
        </p15:guide>
        <p15:guide id="15" pos="4141">
          <p15:clr>
            <a:srgbClr val="FBAE40"/>
          </p15:clr>
        </p15:guide>
        <p15:guide id="16" pos="20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381FF3-0F46-5CC1-99C5-93AC96E35D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2BFE606-3746-BE99-B726-F5FB8DB429CE}"/>
              </a:ext>
            </a:extLst>
          </p:cNvPr>
          <p:cNvSpPr/>
          <p:nvPr userDrawn="1"/>
        </p:nvSpPr>
        <p:spPr>
          <a:xfrm rot="4500000">
            <a:off x="1199082" y="807735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C733723-DAFB-F513-DD3C-26FE04B8C3FC}"/>
              </a:ext>
            </a:extLst>
          </p:cNvPr>
          <p:cNvSpPr/>
          <p:nvPr userDrawn="1"/>
        </p:nvSpPr>
        <p:spPr>
          <a:xfrm rot="4500000">
            <a:off x="-132653" y="213396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938"/>
            <a:ext cx="806400" cy="11088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746" y="1856157"/>
            <a:ext cx="8608985" cy="64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0AB43478-8C4B-A5E0-1EFC-6DFDFB2EB0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72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numCol="1" spcCol="46800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8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2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3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10540752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680519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384376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5760640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752527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456384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645E6377-4C49-B53A-6983-6FB7FA86E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4112" y="1279302"/>
            <a:ext cx="4492079" cy="430993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82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51C3-9C5D-3D44-0056-17FC40FD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4688-A4DF-D2B3-CF9A-A8F7423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C990-F976-7CF7-6F93-6ED005F8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/>
              <a:t>LLMs: Prompt Engineering and Retrieval Augmented Generation for Digital Forensics</a:t>
            </a:r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D68C-3CCE-5121-1AD6-538A45EB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1079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3635B9-B8F6-0CB5-0982-7B98D4A17DE1}"/>
              </a:ext>
            </a:extLst>
          </p:cNvPr>
          <p:cNvGrpSpPr/>
          <p:nvPr userDrawn="1"/>
        </p:nvGrpSpPr>
        <p:grpSpPr>
          <a:xfrm>
            <a:off x="-1" y="-4631"/>
            <a:ext cx="12192001" cy="6862631"/>
            <a:chOff x="-1" y="-4631"/>
            <a:chExt cx="9906001" cy="6862631"/>
          </a:xfrm>
        </p:grpSpPr>
        <p:pic>
          <p:nvPicPr>
            <p:cNvPr id="4" name="Google Shape;14;p2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DD187D0-0BD7-C2B7-2234-B1FEA4F3B5A2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45972" t="21667" r="20849" b="21111"/>
            <a:stretch/>
          </p:blipFill>
          <p:spPr>
            <a:xfrm>
              <a:off x="4543087" y="-4631"/>
              <a:ext cx="5362913" cy="6166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5;p28">
              <a:extLst>
                <a:ext uri="{FF2B5EF4-FFF2-40B4-BE49-F238E27FC236}">
                  <a16:creationId xmlns:a16="http://schemas.microsoft.com/office/drawing/2014/main" id="{4514877F-24C5-AF57-ECF5-B0C15E4C2885}"/>
                </a:ext>
              </a:extLst>
            </p:cNvPr>
            <p:cNvSpPr/>
            <p:nvPr userDrawn="1"/>
          </p:nvSpPr>
          <p:spPr>
            <a:xfrm>
              <a:off x="-1" y="0"/>
              <a:ext cx="4543087" cy="6166338"/>
            </a:xfrm>
            <a:prstGeom prst="rect">
              <a:avLst/>
            </a:prstGeom>
            <a:gradFill>
              <a:gsLst>
                <a:gs pos="0">
                  <a:srgbClr val="07134C"/>
                </a:gs>
                <a:gs pos="50000">
                  <a:srgbClr val="061555"/>
                </a:gs>
                <a:gs pos="100000">
                  <a:srgbClr val="04166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;p28">
              <a:extLst>
                <a:ext uri="{FF2B5EF4-FFF2-40B4-BE49-F238E27FC236}">
                  <a16:creationId xmlns:a16="http://schemas.microsoft.com/office/drawing/2014/main" id="{C67C48F5-DB7F-D354-CF0A-5F58311937B8}"/>
                </a:ext>
              </a:extLst>
            </p:cNvPr>
            <p:cNvSpPr/>
            <p:nvPr userDrawn="1"/>
          </p:nvSpPr>
          <p:spPr>
            <a:xfrm>
              <a:off x="0" y="6166338"/>
              <a:ext cx="9906000" cy="691662"/>
            </a:xfrm>
            <a:prstGeom prst="rect">
              <a:avLst/>
            </a:prstGeom>
            <a:gradFill>
              <a:gsLst>
                <a:gs pos="0">
                  <a:srgbClr val="07134D"/>
                </a:gs>
                <a:gs pos="50500">
                  <a:srgbClr val="07134D"/>
                </a:gs>
                <a:gs pos="100000">
                  <a:srgbClr val="0C0D2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478" y="1122363"/>
            <a:ext cx="4689231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478" y="3602038"/>
            <a:ext cx="468923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Google Shape;20;p28">
            <a:extLst>
              <a:ext uri="{FF2B5EF4-FFF2-40B4-BE49-F238E27FC236}">
                <a16:creationId xmlns:a16="http://schemas.microsoft.com/office/drawing/2014/main" id="{3C7ECA05-747B-C839-D716-6D3515899D9F}"/>
              </a:ext>
            </a:extLst>
          </p:cNvPr>
          <p:cNvSpPr txBox="1"/>
          <p:nvPr userDrawn="1"/>
        </p:nvSpPr>
        <p:spPr>
          <a:xfrm>
            <a:off x="6763557" y="6350614"/>
            <a:ext cx="48422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©2023 Tau Express Pte. Ltd. All rights reserved.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5910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047">
          <p15:clr>
            <a:srgbClr val="FBAE40"/>
          </p15:clr>
        </p15:guide>
        <p15:guide id="5" orient="horz" pos="227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ctrTitle"/>
          </p:nvPr>
        </p:nvSpPr>
        <p:spPr>
          <a:xfrm>
            <a:off x="3121743" y="197397"/>
            <a:ext cx="5840361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3F6B"/>
              </a:buClr>
              <a:buSzPts val="4000"/>
              <a:buFont typeface="Montserrat Medium"/>
              <a:buNone/>
              <a:defRPr sz="3250" b="0" i="0" u="none" strike="noStrike" cap="none">
                <a:solidFill>
                  <a:srgbClr val="263F6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9pPr>
          </a:lstStyle>
          <a:p>
            <a:endParaRPr dirty="0"/>
          </a:p>
        </p:txBody>
      </p:sp>
      <p:sp>
        <p:nvSpPr>
          <p:cNvPr id="30" name="Google Shape;30;p29"/>
          <p:cNvSpPr txBox="1">
            <a:spLocks noGrp="1"/>
          </p:cNvSpPr>
          <p:nvPr>
            <p:ph type="ftr" idx="11"/>
          </p:nvPr>
        </p:nvSpPr>
        <p:spPr>
          <a:xfrm>
            <a:off x="267110" y="63344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EA91868-37BD-07FB-0F12-A1EADBFBA4C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93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8" name="Afbeelding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0" r:id="rId2"/>
    <p:sldLayoutId id="2147483652" r:id="rId3"/>
    <p:sldLayoutId id="2147483726" r:id="rId4"/>
    <p:sldLayoutId id="2147483727" r:id="rId5"/>
    <p:sldLayoutId id="2147483728" r:id="rId6"/>
    <p:sldLayoutId id="2147483729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;p29">
            <a:extLst>
              <a:ext uri="{FF2B5EF4-FFF2-40B4-BE49-F238E27FC236}">
                <a16:creationId xmlns:a16="http://schemas.microsoft.com/office/drawing/2014/main" id="{832182B6-B71E-40BE-F517-7D69221E15FE}"/>
              </a:ext>
            </a:extLst>
          </p:cNvPr>
          <p:cNvSpPr/>
          <p:nvPr userDrawn="1"/>
        </p:nvSpPr>
        <p:spPr>
          <a:xfrm>
            <a:off x="10929312" y="2394156"/>
            <a:ext cx="943897" cy="46162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EF3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BDBC1-E91D-24E2-9B9D-810CC577191B}"/>
              </a:ext>
            </a:extLst>
          </p:cNvPr>
          <p:cNvGrpSpPr/>
          <p:nvPr userDrawn="1"/>
        </p:nvGrpSpPr>
        <p:grpSpPr>
          <a:xfrm>
            <a:off x="-3101628" y="0"/>
            <a:ext cx="2835601" cy="1835362"/>
            <a:chOff x="-2520073" y="-110195"/>
            <a:chExt cx="2303926" cy="18353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F1FC09-6163-A9C1-E8C0-28837C5926CB}"/>
                </a:ext>
              </a:extLst>
            </p:cNvPr>
            <p:cNvGrpSpPr/>
            <p:nvPr/>
          </p:nvGrpSpPr>
          <p:grpSpPr>
            <a:xfrm>
              <a:off x="-2520073" y="197428"/>
              <a:ext cx="2303926" cy="1527739"/>
              <a:chOff x="-2520073" y="197428"/>
              <a:chExt cx="2303926" cy="15277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D44D78-E57D-2B2D-63C7-7DEC0D1419EB}"/>
                  </a:ext>
                </a:extLst>
              </p:cNvPr>
              <p:cNvSpPr/>
              <p:nvPr/>
            </p:nvSpPr>
            <p:spPr bwMode="auto">
              <a:xfrm>
                <a:off x="-2520073" y="197429"/>
                <a:ext cx="739761" cy="739761"/>
              </a:xfrm>
              <a:prstGeom prst="rect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71C9F-A6D5-1301-7AFE-2E170702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197428"/>
                <a:ext cx="739761" cy="739761"/>
              </a:xfrm>
              <a:prstGeom prst="rect">
                <a:avLst/>
              </a:prstGeom>
              <a:solidFill>
                <a:srgbClr val="BB153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187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48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9FD941-9D6B-5C7D-1742-5800E6EB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985406"/>
                <a:ext cx="739761" cy="739761"/>
              </a:xfrm>
              <a:prstGeom prst="rect">
                <a:avLst/>
              </a:prstGeom>
              <a:solidFill>
                <a:srgbClr val="48535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72 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F112A51-4D9E-D68D-1F73-A95B8A4F0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197428"/>
                <a:ext cx="739761" cy="739761"/>
              </a:xfrm>
              <a:prstGeom prst="rect">
                <a:avLst/>
              </a:prstGeom>
              <a:solidFill>
                <a:srgbClr val="E8ECE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236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72836C-C62B-E797-D446-142D55DC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985406"/>
                <a:ext cx="739761" cy="739761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1CD869-6DD9-7888-6734-7EFFD29DF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985406"/>
                <a:ext cx="739761" cy="739761"/>
              </a:xfrm>
              <a:prstGeom prst="rect">
                <a:avLst/>
              </a:prstGeom>
              <a:solidFill>
                <a:schemeClr val="tx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0</a:t>
                </a:r>
              </a:p>
            </p:txBody>
          </p:sp>
        </p:grpSp>
        <p:sp>
          <p:nvSpPr>
            <p:cNvPr id="5" name="Body text 40">
              <a:extLst>
                <a:ext uri="{FF2B5EF4-FFF2-40B4-BE49-F238E27FC236}">
                  <a16:creationId xmlns:a16="http://schemas.microsoft.com/office/drawing/2014/main" id="{07A3B1C8-C97F-E310-B35E-7B8804866FB7}"/>
                </a:ext>
              </a:extLst>
            </p:cNvPr>
            <p:cNvSpPr txBox="1"/>
            <p:nvPr/>
          </p:nvSpPr>
          <p:spPr>
            <a:xfrm>
              <a:off x="-2520073" y="-11019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Core colors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70BB2E-F297-C708-A50F-F4171F457AB0}"/>
              </a:ext>
            </a:extLst>
          </p:cNvPr>
          <p:cNvGrpSpPr/>
          <p:nvPr userDrawn="1"/>
        </p:nvGrpSpPr>
        <p:grpSpPr>
          <a:xfrm>
            <a:off x="-3101628" y="1951860"/>
            <a:ext cx="2835601" cy="3430818"/>
            <a:chOff x="-2520073" y="2430285"/>
            <a:chExt cx="2303926" cy="3430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03D043-810A-F70D-DE51-0FF545CC4BA9}"/>
                </a:ext>
              </a:extLst>
            </p:cNvPr>
            <p:cNvGrpSpPr/>
            <p:nvPr/>
          </p:nvGrpSpPr>
          <p:grpSpPr>
            <a:xfrm>
              <a:off x="-2520073" y="2743554"/>
              <a:ext cx="2303926" cy="3117549"/>
              <a:chOff x="-2520073" y="2743554"/>
              <a:chExt cx="2303926" cy="311754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0F2043-837B-CAA3-3693-4B035C5A2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2743554"/>
                <a:ext cx="739761" cy="739761"/>
              </a:xfrm>
              <a:prstGeom prst="rect">
                <a:avLst/>
              </a:prstGeom>
              <a:solidFill>
                <a:srgbClr val="071C2C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90B32B7-57D6-A695-41F5-C7026F6B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2743554"/>
                <a:ext cx="739761" cy="739761"/>
              </a:xfrm>
              <a:prstGeom prst="rect">
                <a:avLst/>
              </a:prstGeom>
              <a:solidFill>
                <a:srgbClr val="034A6E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110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B23CA84-64CF-9221-7D4E-8EE025B7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3531170"/>
                <a:ext cx="739761" cy="739761"/>
              </a:xfrm>
              <a:prstGeom prst="rect">
                <a:avLst/>
              </a:prstGeom>
              <a:solidFill>
                <a:srgbClr val="2251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67BE02-98E2-5821-CF9E-3A13C6722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3531170"/>
                <a:ext cx="739761" cy="739761"/>
              </a:xfrm>
              <a:prstGeom prst="rect">
                <a:avLst/>
              </a:prstGeom>
              <a:solidFill>
                <a:srgbClr val="00A9F4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B15046-FD8C-6BC6-0380-28B0E7FED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4324431"/>
                <a:ext cx="739761" cy="739761"/>
              </a:xfrm>
              <a:prstGeom prst="rect">
                <a:avLst/>
              </a:prstGeom>
              <a:solidFill>
                <a:srgbClr val="AEC3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195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770E78-B954-2092-F02F-B333B4078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4324431"/>
                <a:ext cx="739761" cy="739761"/>
              </a:xfrm>
              <a:prstGeom prst="rect">
                <a:avLst/>
              </a:prstGeom>
              <a:solidFill>
                <a:srgbClr val="AAE6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7A759F4-D5A8-2D92-765E-10919E58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5121341"/>
                <a:ext cx="739761" cy="739761"/>
              </a:xfrm>
              <a:prstGeom prst="rect">
                <a:avLst/>
              </a:prstGeom>
              <a:solidFill>
                <a:srgbClr val="4D4D4D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77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1DAD1E-9817-105B-F272-C1D430560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2743554"/>
                <a:ext cx="739761" cy="739761"/>
              </a:xfrm>
              <a:prstGeom prst="rect">
                <a:avLst/>
              </a:prstGeom>
              <a:solidFill>
                <a:srgbClr val="027AB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122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177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09B47F-BEC1-F6F2-97F8-638094AA58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4324431"/>
                <a:ext cx="739761" cy="739761"/>
              </a:xfrm>
              <a:prstGeom prst="rect">
                <a:avLst/>
              </a:prstGeom>
              <a:solidFill>
                <a:srgbClr val="9BA4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208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07803E-E67F-7064-68E4-9E4461B4BB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520073" y="5121342"/>
                <a:ext cx="739761" cy="739761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217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B74A5A-61B8-8149-18DA-D2DD471C7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737990" y="3531170"/>
                <a:ext cx="739761" cy="739761"/>
              </a:xfrm>
              <a:prstGeom prst="rect">
                <a:avLst/>
              </a:prstGeom>
              <a:solidFill>
                <a:srgbClr val="4596B3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150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9E5519-D7FE-4CF3-2C7C-FAC246D2EB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5121342"/>
                <a:ext cx="739761" cy="739761"/>
              </a:xfrm>
              <a:prstGeom prst="rect">
                <a:avLst/>
              </a:prstGeom>
              <a:solidFill>
                <a:srgbClr val="E6EA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240</a:t>
                </a:r>
              </a:p>
            </p:txBody>
          </p:sp>
        </p:grpSp>
        <p:sp>
          <p:nvSpPr>
            <p:cNvPr id="26" name="Body text 40">
              <a:extLst>
                <a:ext uri="{FF2B5EF4-FFF2-40B4-BE49-F238E27FC236}">
                  <a16:creationId xmlns:a16="http://schemas.microsoft.com/office/drawing/2014/main" id="{DE383243-A75D-1C8C-0DA2-D0B68C660AFC}"/>
                </a:ext>
              </a:extLst>
            </p:cNvPr>
            <p:cNvSpPr txBox="1"/>
            <p:nvPr/>
          </p:nvSpPr>
          <p:spPr>
            <a:xfrm>
              <a:off x="-2520073" y="243028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Additional colors</a:t>
              </a:r>
            </a:p>
          </p:txBody>
        </p:sp>
      </p:grpSp>
      <p:sp>
        <p:nvSpPr>
          <p:cNvPr id="14" name="Google Shape;22;p29">
            <a:extLst>
              <a:ext uri="{FF2B5EF4-FFF2-40B4-BE49-F238E27FC236}">
                <a16:creationId xmlns:a16="http://schemas.microsoft.com/office/drawing/2014/main" id="{DE6FBBD3-0D27-0735-6D4A-E9C8B7109841}"/>
              </a:ext>
            </a:extLst>
          </p:cNvPr>
          <p:cNvSpPr/>
          <p:nvPr userDrawn="1"/>
        </p:nvSpPr>
        <p:spPr>
          <a:xfrm>
            <a:off x="1278951" y="4842388"/>
            <a:ext cx="943897" cy="21680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;p29">
            <a:extLst>
              <a:ext uri="{FF2B5EF4-FFF2-40B4-BE49-F238E27FC236}">
                <a16:creationId xmlns:a16="http://schemas.microsoft.com/office/drawing/2014/main" id="{DE8503C3-A72D-F08A-7173-CD6A672E2654}"/>
              </a:ext>
            </a:extLst>
          </p:cNvPr>
          <p:cNvSpPr/>
          <p:nvPr userDrawn="1"/>
        </p:nvSpPr>
        <p:spPr>
          <a:xfrm rot="-5400000">
            <a:off x="10177144" y="-516195"/>
            <a:ext cx="796413" cy="36084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>
              <a:alpha val="51764"/>
            </a:scheme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;p29">
            <a:extLst>
              <a:ext uri="{FF2B5EF4-FFF2-40B4-BE49-F238E27FC236}">
                <a16:creationId xmlns:a16="http://schemas.microsoft.com/office/drawing/2014/main" id="{AE1011FF-A0EB-0918-A2A5-78F448847F9C}"/>
              </a:ext>
            </a:extLst>
          </p:cNvPr>
          <p:cNvSpPr/>
          <p:nvPr userDrawn="1"/>
        </p:nvSpPr>
        <p:spPr>
          <a:xfrm rot="5400000">
            <a:off x="449336" y="961105"/>
            <a:ext cx="2118850" cy="31217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5F1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;p29">
            <a:extLst>
              <a:ext uri="{FF2B5EF4-FFF2-40B4-BE49-F238E27FC236}">
                <a16:creationId xmlns:a16="http://schemas.microsoft.com/office/drawing/2014/main" id="{04A3C724-02A0-1A70-375B-58A7C299C24D}"/>
              </a:ext>
            </a:extLst>
          </p:cNvPr>
          <p:cNvSpPr/>
          <p:nvPr userDrawn="1"/>
        </p:nvSpPr>
        <p:spPr>
          <a:xfrm>
            <a:off x="1748439" y="4562272"/>
            <a:ext cx="943897" cy="2448129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;p29">
            <a:extLst>
              <a:ext uri="{FF2B5EF4-FFF2-40B4-BE49-F238E27FC236}">
                <a16:creationId xmlns:a16="http://schemas.microsoft.com/office/drawing/2014/main" id="{DCF0736E-BCC0-E2E0-76EA-85982E51BF30}"/>
              </a:ext>
            </a:extLst>
          </p:cNvPr>
          <p:cNvSpPr/>
          <p:nvPr userDrawn="1"/>
        </p:nvSpPr>
        <p:spPr>
          <a:xfrm rot="-5400000">
            <a:off x="10420494" y="154961"/>
            <a:ext cx="796413" cy="3121740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0;p29">
            <a:extLst>
              <a:ext uri="{FF2B5EF4-FFF2-40B4-BE49-F238E27FC236}">
                <a16:creationId xmlns:a16="http://schemas.microsoft.com/office/drawing/2014/main" id="{D3EBDA64-E0D8-79A8-BAFF-307122F5C62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14999" y="64868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0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1B5AAC8-8A40-8FA3-F5FB-1332C6F0050D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669190" y="3980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177FBBAC-C7EE-7F54-3D37-4FFB2CCD8FEB}"/>
              </a:ext>
            </a:extLst>
          </p:cNvPr>
          <p:cNvSpPr txBox="1">
            <a:spLocks/>
          </p:cNvSpPr>
          <p:nvPr userDrawn="1"/>
        </p:nvSpPr>
        <p:spPr>
          <a:xfrm>
            <a:off x="9823409" y="6507497"/>
            <a:ext cx="1706880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rgbClr val="4853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525" b="1" i="0" u="none" strike="noStrike" kern="1200" cap="none" spc="0" normalizeH="0" baseline="0" noProof="0">
              <a:ln>
                <a:noFill/>
              </a:ln>
              <a:solidFill>
                <a:srgbClr val="4853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51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7">
          <p15:clr>
            <a:srgbClr val="F26B43"/>
          </p15:clr>
        </p15:guide>
        <p15:guide id="2" pos="3120">
          <p15:clr>
            <a:srgbClr val="F26B43"/>
          </p15:clr>
        </p15:guide>
        <p15:guide id="3" pos="301">
          <p15:clr>
            <a:srgbClr val="F26B43"/>
          </p15:clr>
        </p15:guide>
        <p15:guide id="4" pos="5940">
          <p15:clr>
            <a:srgbClr val="F26B43"/>
          </p15:clr>
        </p15:guide>
        <p15:guide id="5" pos="3028">
          <p15:clr>
            <a:srgbClr val="F26B43"/>
          </p15:clr>
        </p15:guide>
        <p15:guide id="6" pos="3212">
          <p15:clr>
            <a:srgbClr val="F26B43"/>
          </p15:clr>
        </p15:guide>
        <p15:guide id="7" orient="horz" pos="187">
          <p15:clr>
            <a:srgbClr val="F26B43"/>
          </p15:clr>
        </p15:guide>
        <p15:guide id="8" orient="horz" pos="958">
          <p15:clr>
            <a:srgbClr val="F26B43"/>
          </p15:clr>
        </p15:guide>
        <p15:guide id="9" orient="horz" pos="3997">
          <p15:clr>
            <a:srgbClr val="F26B43"/>
          </p15:clr>
        </p15:guide>
        <p15:guide id="10" orient="horz" pos="2273">
          <p15:clr>
            <a:srgbClr val="F26B43"/>
          </p15:clr>
        </p15:guide>
        <p15:guide id="11" orient="horz" pos="1049">
          <p15:clr>
            <a:srgbClr val="F26B43"/>
          </p15:clr>
        </p15:guide>
        <p15:guide id="12" orient="horz" pos="250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HuggingFaceH4/open_llm_leaderboard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pening-up-chatgpt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7fnqzeaPc" TargetMode="External"/><Relationship Id="rId2" Type="http://schemas.openxmlformats.org/officeDocument/2006/relationships/hyperlink" Target="https://medium.com/@dave-shap/become-a-gpt-prompt-maestro-943986a93b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Om75o2Z5-o" TargetMode="External"/><Relationship Id="rId4" Type="http://schemas.openxmlformats.org/officeDocument/2006/relationships/hyperlink" Target="https://www.youtube.com/watch?v=oILYjtbmLgc&amp;t=760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s://www.youtube.com/watch?v=S7xTBa93TX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log.ampedsoftware.com/2021/10/05/can-ai-be-used-for-forensics-and-investig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7">
            <a:extLst>
              <a:ext uri="{FF2B5EF4-FFF2-40B4-BE49-F238E27FC236}">
                <a16:creationId xmlns:a16="http://schemas.microsoft.com/office/drawing/2014/main" id="{8A737D33-347C-F759-CCAC-1349B0C6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2032" b="2032"/>
          <a:stretch/>
        </p:blipFill>
        <p:spPr>
          <a:xfrm>
            <a:off x="2431" y="0"/>
            <a:ext cx="6093569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480654" y="5946550"/>
            <a:ext cx="5076546" cy="783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DFRWS </a:t>
            </a:r>
            <a:r>
              <a:rPr lang="en-US" dirty="0" smtClean="0"/>
              <a:t>EU 2024, Workshop</a:t>
            </a:r>
            <a:r>
              <a:rPr lang="en-US" dirty="0"/>
              <a:t>, 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arch </a:t>
            </a:r>
            <a:r>
              <a:rPr lang="en-US" dirty="0" smtClean="0"/>
              <a:t>19, 2024, Zaragoza, Spain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969" y="1869989"/>
            <a:ext cx="5484323" cy="177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Large Language </a:t>
            </a:r>
            <a:r>
              <a:rPr lang="en-US" sz="2800" dirty="0" smtClean="0"/>
              <a:t>Models for </a:t>
            </a:r>
            <a:r>
              <a:rPr lang="en-US" sz="2800" dirty="0"/>
              <a:t>Digital Forensics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477000" y="4103649"/>
            <a:ext cx="5332140" cy="20500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Hans </a:t>
            </a:r>
            <a:r>
              <a:rPr lang="en-US" dirty="0" smtClean="0"/>
              <a:t>Henseler (NFI, </a:t>
            </a:r>
            <a:r>
              <a:rPr lang="en-US" dirty="0" err="1" smtClean="0"/>
              <a:t>UoSL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Gaëtan</a:t>
            </a:r>
            <a:r>
              <a:rPr lang="en-US" dirty="0"/>
              <a:t> </a:t>
            </a:r>
            <a:r>
              <a:rPr lang="en-US" dirty="0" smtClean="0"/>
              <a:t>Michelet (UNIL)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sz="2000" baseline="30000" dirty="0"/>
          </a:p>
        </p:txBody>
      </p:sp>
      <p:pic>
        <p:nvPicPr>
          <p:cNvPr id="12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r="47137" b="16003"/>
          <a:stretch/>
        </p:blipFill>
        <p:spPr bwMode="auto">
          <a:xfrm>
            <a:off x="5619750" y="0"/>
            <a:ext cx="857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ACF5F9-BB87-3B8F-224C-D262E844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89484"/>
            <a:ext cx="10923588" cy="41808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 err="1"/>
              <a:t>Preventing</a:t>
            </a:r>
            <a:r>
              <a:rPr lang="nl-NL" dirty="0"/>
              <a:t> </a:t>
            </a:r>
            <a:r>
              <a:rPr lang="nl-NL" dirty="0" err="1"/>
              <a:t>hallucinations</a:t>
            </a:r>
            <a:r>
              <a:rPr lang="nl-NL" dirty="0"/>
              <a:t>: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Provide</a:t>
            </a:r>
            <a:r>
              <a:rPr lang="nl-NL" sz="1700" dirty="0"/>
              <a:t> </a:t>
            </a:r>
            <a:r>
              <a:rPr lang="nl-NL" sz="1700" u="sng" dirty="0" err="1"/>
              <a:t>clear</a:t>
            </a:r>
            <a:r>
              <a:rPr lang="nl-NL" sz="1700" u="sng" dirty="0"/>
              <a:t> prompts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base </a:t>
            </a:r>
            <a:r>
              <a:rPr lang="nl-NL" sz="1700" dirty="0" err="1"/>
              <a:t>its</a:t>
            </a:r>
            <a:r>
              <a:rPr lang="nl-NL" sz="1700" dirty="0"/>
              <a:t> response on digital </a:t>
            </a:r>
            <a:r>
              <a:rPr lang="nl-NL" sz="1700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should</a:t>
            </a:r>
            <a:r>
              <a:rPr lang="nl-NL" sz="1700" dirty="0"/>
              <a:t> </a:t>
            </a:r>
            <a:r>
              <a:rPr lang="nl-NL" sz="1700" dirty="0" err="1"/>
              <a:t>not</a:t>
            </a:r>
            <a:r>
              <a:rPr lang="nl-NL" sz="1700" dirty="0"/>
              <a:t> </a:t>
            </a:r>
            <a:r>
              <a:rPr lang="nl-NL" sz="1700" dirty="0" err="1"/>
              <a:t>hallucinate</a:t>
            </a:r>
            <a:r>
              <a:rPr lang="nl-NL" sz="1700" dirty="0"/>
              <a:t> but </a:t>
            </a:r>
            <a:r>
              <a:rPr lang="nl-NL" sz="1700" dirty="0" err="1"/>
              <a:t>inform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there</a:t>
            </a:r>
            <a:r>
              <a:rPr lang="nl-NL" sz="1700" dirty="0"/>
              <a:t> are </a:t>
            </a:r>
            <a:r>
              <a:rPr lang="nl-NL" sz="1700" u="sng" dirty="0"/>
              <a:t>no relevant </a:t>
            </a:r>
            <a:r>
              <a:rPr lang="nl-NL" sz="1700" u="sng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u="sng" dirty="0"/>
              <a:t>Retrieval-</a:t>
            </a:r>
            <a:r>
              <a:rPr lang="nl-NL" sz="1700" u="sng" dirty="0" err="1"/>
              <a:t>Augmented</a:t>
            </a:r>
            <a:r>
              <a:rPr lang="nl-NL" sz="1700" u="sng" dirty="0"/>
              <a:t>-</a:t>
            </a:r>
            <a:r>
              <a:rPr lang="nl-NL" sz="1700" u="sng" dirty="0" err="1"/>
              <a:t>Generation</a:t>
            </a:r>
            <a:r>
              <a:rPr lang="nl-NL" sz="1700" dirty="0"/>
              <a:t> (RAG) </a:t>
            </a:r>
            <a:r>
              <a:rPr lang="nl-NL" sz="1700" dirty="0" err="1"/>
              <a:t>comes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rescue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/>
              <a:t>Explicit </a:t>
            </a:r>
            <a:r>
              <a:rPr lang="nl-NL" sz="1700" u="sng" dirty="0" err="1"/>
              <a:t>references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</a:t>
            </a:r>
            <a:r>
              <a:rPr lang="nl-NL" sz="1700" dirty="0"/>
              <a:t> on </a:t>
            </a:r>
            <a:r>
              <a:rPr lang="nl-NL" sz="1700" dirty="0" err="1"/>
              <a:t>which</a:t>
            </a:r>
            <a:r>
              <a:rPr lang="nl-NL" sz="1700" dirty="0"/>
              <a:t> a response is </a:t>
            </a:r>
            <a:r>
              <a:rPr lang="nl-NL" sz="1700" dirty="0" err="1"/>
              <a:t>based</a:t>
            </a:r>
            <a:endParaRPr lang="nl-NL" sz="1700" dirty="0"/>
          </a:p>
          <a:p>
            <a:pPr>
              <a:lnSpc>
                <a:spcPct val="120000"/>
              </a:lnSpc>
            </a:pPr>
            <a:r>
              <a:rPr lang="nl-NL" dirty="0" err="1"/>
              <a:t>Maintaining</a:t>
            </a:r>
            <a:r>
              <a:rPr lang="nl-NL" dirty="0"/>
              <a:t> data privacy:</a:t>
            </a:r>
          </a:p>
          <a:p>
            <a:pPr lvl="1">
              <a:lnSpc>
                <a:spcPct val="120000"/>
              </a:lnSpc>
            </a:pPr>
            <a:r>
              <a:rPr lang="nl-NL" sz="1700" dirty="0"/>
              <a:t>Digital </a:t>
            </a:r>
            <a:r>
              <a:rPr lang="nl-NL" sz="1700" dirty="0" err="1"/>
              <a:t>traces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case </a:t>
            </a:r>
            <a:r>
              <a:rPr lang="nl-NL" sz="1700" dirty="0" err="1"/>
              <a:t>specific</a:t>
            </a:r>
            <a:r>
              <a:rPr lang="nl-NL" sz="1700" dirty="0"/>
              <a:t> details </a:t>
            </a:r>
            <a:r>
              <a:rPr lang="nl-NL" sz="1700" u="sng" dirty="0" err="1"/>
              <a:t>can</a:t>
            </a:r>
            <a:r>
              <a:rPr lang="nl-NL" sz="1700" u="sng" dirty="0"/>
              <a:t>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be</a:t>
            </a:r>
            <a:r>
              <a:rPr lang="nl-NL" sz="1700" u="sng" dirty="0"/>
              <a:t> </a:t>
            </a:r>
            <a:r>
              <a:rPr lang="nl-NL" sz="1700" u="sng" dirty="0" err="1"/>
              <a:t>send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public </a:t>
            </a:r>
            <a:r>
              <a:rPr lang="nl-NL" sz="1700" u="sng" dirty="0" err="1"/>
              <a:t>cloud</a:t>
            </a:r>
            <a:r>
              <a:rPr lang="nl-NL" sz="1700" dirty="0"/>
              <a:t> (e.g., </a:t>
            </a:r>
            <a:r>
              <a:rPr lang="nl-NL" sz="1700" dirty="0" err="1"/>
              <a:t>ChatGPT</a:t>
            </a:r>
            <a:r>
              <a:rPr lang="nl-NL" sz="1700" dirty="0"/>
              <a:t> in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OpenAI</a:t>
            </a:r>
            <a:r>
              <a:rPr lang="nl-NL" sz="1700" dirty="0"/>
              <a:t> </a:t>
            </a:r>
            <a:r>
              <a:rPr lang="nl-NL" sz="1700" dirty="0" err="1"/>
              <a:t>cloud</a:t>
            </a:r>
            <a:r>
              <a:rPr lang="nl-NL" sz="17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Powerfull</a:t>
            </a:r>
            <a:r>
              <a:rPr lang="nl-NL" sz="1700" dirty="0"/>
              <a:t> Large Language </a:t>
            </a:r>
            <a:r>
              <a:rPr lang="nl-NL" sz="1700" dirty="0" err="1"/>
              <a:t>Models</a:t>
            </a:r>
            <a:r>
              <a:rPr lang="nl-NL" sz="1700" dirty="0"/>
              <a:t> </a:t>
            </a:r>
            <a:r>
              <a:rPr lang="nl-NL" sz="1700" dirty="0" err="1"/>
              <a:t>can</a:t>
            </a:r>
            <a:r>
              <a:rPr lang="nl-NL" sz="1700" dirty="0"/>
              <a:t> </a:t>
            </a:r>
            <a:r>
              <a:rPr lang="nl-NL" sz="1700" dirty="0" err="1"/>
              <a:t>already</a:t>
            </a:r>
            <a:r>
              <a:rPr lang="nl-NL" sz="1700" dirty="0"/>
              <a:t> </a:t>
            </a:r>
            <a:r>
              <a:rPr lang="nl-NL" sz="1700" dirty="0" err="1"/>
              <a:t>be</a:t>
            </a:r>
            <a:r>
              <a:rPr lang="nl-NL" sz="1700" dirty="0"/>
              <a:t> </a:t>
            </a:r>
            <a:r>
              <a:rPr lang="nl-NL" sz="1700" u="sng" dirty="0" err="1"/>
              <a:t>deployed</a:t>
            </a:r>
            <a:r>
              <a:rPr lang="nl-NL" sz="1700" u="sng" dirty="0"/>
              <a:t> on </a:t>
            </a:r>
            <a:r>
              <a:rPr lang="nl-NL" sz="1700" u="sng" dirty="0" err="1"/>
              <a:t>premise</a:t>
            </a:r>
            <a:r>
              <a:rPr lang="nl-NL" sz="1700" dirty="0"/>
              <a:t> (e.g., </a:t>
            </a:r>
            <a:r>
              <a:rPr lang="nl-NL" sz="1700" dirty="0" err="1"/>
              <a:t>Meta’s</a:t>
            </a:r>
            <a:r>
              <a:rPr lang="nl-NL" sz="1700" dirty="0"/>
              <a:t> </a:t>
            </a:r>
            <a:r>
              <a:rPr lang="nl-NL" sz="1700" dirty="0" err="1"/>
              <a:t>Llama</a:t>
            </a:r>
            <a:r>
              <a:rPr lang="nl-NL" sz="1700" dirty="0"/>
              <a:t> 2)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Assumption</a:t>
            </a:r>
            <a:r>
              <a:rPr lang="nl-NL" sz="1700" dirty="0"/>
              <a:t>: Open source </a:t>
            </a:r>
            <a:r>
              <a:rPr lang="nl-NL" sz="1700" dirty="0" err="1"/>
              <a:t>LLMs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RAG do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need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</a:t>
            </a:r>
            <a:r>
              <a:rPr lang="nl-NL" sz="1700" u="sng" dirty="0" err="1"/>
              <a:t>extensive</a:t>
            </a:r>
            <a:r>
              <a:rPr lang="nl-NL" sz="1700" u="sng" dirty="0"/>
              <a:t> </a:t>
            </a:r>
            <a:r>
              <a:rPr lang="nl-NL" sz="1700" u="sng" dirty="0" err="1"/>
              <a:t>factual</a:t>
            </a:r>
            <a:r>
              <a:rPr lang="nl-NL" sz="1700" u="sng" dirty="0"/>
              <a:t> </a:t>
            </a:r>
            <a:r>
              <a:rPr lang="nl-NL" sz="1700" u="sng" dirty="0" err="1"/>
              <a:t>knowledge</a:t>
            </a:r>
            <a:r>
              <a:rPr lang="nl-NL" sz="1700" dirty="0"/>
              <a:t> as </a:t>
            </a:r>
            <a:r>
              <a:rPr lang="nl-NL" sz="1700" dirty="0" err="1"/>
              <a:t>ChatGPT</a:t>
            </a:r>
            <a:r>
              <a:rPr lang="nl-NL" sz="1700" dirty="0"/>
              <a:t>/GPT-4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Explaining</a:t>
            </a:r>
            <a:r>
              <a:rPr lang="nl-NL" dirty="0"/>
              <a:t> responses: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Identify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sources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were</a:t>
            </a:r>
            <a:r>
              <a:rPr lang="nl-NL" sz="1700" dirty="0"/>
              <a:t> </a:t>
            </a:r>
            <a:r>
              <a:rPr lang="nl-NL" sz="1700" dirty="0" err="1"/>
              <a:t>retrieved</a:t>
            </a:r>
            <a:r>
              <a:rPr lang="nl-NL" sz="1700" dirty="0"/>
              <a:t> as part of </a:t>
            </a:r>
            <a:r>
              <a:rPr lang="nl-NL" sz="1700" dirty="0" err="1"/>
              <a:t>the</a:t>
            </a:r>
            <a:r>
              <a:rPr lang="nl-NL" sz="1700" dirty="0"/>
              <a:t> RAG </a:t>
            </a:r>
            <a:r>
              <a:rPr lang="nl-NL" sz="1700" dirty="0" err="1"/>
              <a:t>method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explain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response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Reproducability</a:t>
            </a:r>
            <a:r>
              <a:rPr lang="nl-NL" sz="1700" dirty="0"/>
              <a:t> over </a:t>
            </a:r>
            <a:r>
              <a:rPr lang="nl-NL" sz="1700" dirty="0" err="1"/>
              <a:t>creativity</a:t>
            </a:r>
            <a:r>
              <a:rPr lang="nl-NL" sz="1700" dirty="0"/>
              <a:t> (experiment </a:t>
            </a:r>
            <a:r>
              <a:rPr lang="nl-NL" sz="1700" dirty="0" err="1"/>
              <a:t>with</a:t>
            </a:r>
            <a:r>
              <a:rPr lang="nl-NL" sz="1700" dirty="0"/>
              <a:t> “</a:t>
            </a:r>
            <a:r>
              <a:rPr lang="nl-NL" sz="1700" dirty="0" err="1"/>
              <a:t>temperature</a:t>
            </a:r>
            <a:r>
              <a:rPr lang="nl-NL" sz="1700" dirty="0"/>
              <a:t>” of </a:t>
            </a:r>
            <a:r>
              <a:rPr lang="nl-NL" sz="1700" dirty="0" err="1"/>
              <a:t>the</a:t>
            </a:r>
            <a:r>
              <a:rPr lang="nl-NL" sz="1700" dirty="0"/>
              <a:t> LLM)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33683D-0FE4-0CBC-F56C-3F55E1E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Hallucinations</a:t>
            </a:r>
            <a:r>
              <a:rPr lang="nl-NL" dirty="0"/>
              <a:t>, data privacy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explainability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A4E3F9-A958-C317-690F-6B5272DB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D8575B-1A49-6AE6-DF7F-B89D1D89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E5CC3-93ED-9C38-1A27-5D925245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872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0E3821-20B6-BD7D-91AE-DC86747D2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6883400" cy="39449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off-line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Build</a:t>
            </a:r>
            <a:r>
              <a:rPr lang="nl-NL" dirty="0"/>
              <a:t> a co-pilot in </a:t>
            </a:r>
            <a:r>
              <a:rPr lang="nl-NL" dirty="0" err="1"/>
              <a:t>Hansken</a:t>
            </a:r>
            <a:r>
              <a:rPr lang="nl-NL" dirty="0"/>
              <a:t> </a:t>
            </a:r>
            <a:r>
              <a:rPr lang="nl-NL" dirty="0" err="1"/>
              <a:t>leveraging</a:t>
            </a:r>
            <a:r>
              <a:rPr lang="nl-NL" dirty="0"/>
              <a:t>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(RAG)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(real) users</a:t>
            </a:r>
          </a:p>
          <a:p>
            <a:pPr>
              <a:lnSpc>
                <a:spcPct val="150000"/>
              </a:lnSpc>
            </a:pPr>
            <a:r>
              <a:rPr lang="nl-NL" dirty="0"/>
              <a:t>Advanced topics: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Multi-</a:t>
            </a:r>
            <a:r>
              <a:rPr lang="nl-NL" dirty="0" err="1"/>
              <a:t>modal</a:t>
            </a:r>
            <a:r>
              <a:rPr lang="nl-NL" dirty="0"/>
              <a:t> </a:t>
            </a:r>
            <a:r>
              <a:rPr lang="nl-NL" dirty="0" err="1"/>
              <a:t>generative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r>
              <a:rPr lang="nl-NL" dirty="0"/>
              <a:t> (Visual </a:t>
            </a:r>
            <a:r>
              <a:rPr lang="nl-NL" dirty="0" err="1"/>
              <a:t>ChatGPT</a:t>
            </a:r>
            <a:r>
              <a:rPr lang="nl-NL" dirty="0"/>
              <a:t>)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>
              <a:lnSpc>
                <a:spcPct val="150000"/>
              </a:lnSpc>
            </a:pPr>
            <a:r>
              <a:rPr lang="nl-NL" dirty="0"/>
              <a:t>Planning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investigation</a:t>
            </a:r>
            <a:endParaRPr lang="nl-NL" dirty="0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93735146-BBCD-D257-600F-D7EDE484FE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9661" y="1372892"/>
            <a:ext cx="3944938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2C790DA-1063-BE37-EEF8-D842DAD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00A9FA-9976-53F5-91DF-E5D1A8C2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5DDE23D2-796F-A86C-677C-4BD0C0C2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4843DA8-DC0B-26AF-0D2A-E0F1F4BF0B1A}"/>
              </a:ext>
            </a:extLst>
          </p:cNvPr>
          <p:cNvSpPr txBox="1"/>
          <p:nvPr/>
        </p:nvSpPr>
        <p:spPr>
          <a:xfrm>
            <a:off x="7929661" y="5355339"/>
            <a:ext cx="3944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Midjourney</a:t>
            </a:r>
            <a:r>
              <a:rPr lang="en-US" sz="1200" dirty="0"/>
              <a:t> prompt: Looking in a crystal ball seeing the future of artificial intelligence, ultra HD, super realistic, cinematic lighting. (fast) </a:t>
            </a:r>
            <a:endParaRPr lang="nl-NL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Hugging Face </a:t>
            </a:r>
            <a:r>
              <a:rPr lang="en-GB" b="1" dirty="0"/>
              <a:t>open</a:t>
            </a:r>
            <a:r>
              <a:rPr lang="en-GB" dirty="0"/>
              <a:t> LLM </a:t>
            </a:r>
            <a:r>
              <a:rPr lang="en-GB" dirty="0" err="1"/>
              <a:t>leaderboard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2"/>
              </a:rPr>
              <a:t>https://huggingface.co/spaces/HuggingFaceH4/open_llm_leaderboard</a:t>
            </a:r>
            <a:r>
              <a:rPr lang="en-GB" dirty="0"/>
              <a:t> </a:t>
            </a:r>
          </a:p>
          <a:p>
            <a:r>
              <a:rPr lang="en-GB" dirty="0"/>
              <a:t>Score </a:t>
            </a:r>
            <a:r>
              <a:rPr lang="en-GB" dirty="0" err="1"/>
              <a:t>gebaseerd</a:t>
            </a:r>
            <a:r>
              <a:rPr lang="en-GB" dirty="0"/>
              <a:t> op: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ARC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Abstraction en Reasoning 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HellaSwag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zich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richt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op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gezond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verstand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redeneren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MMLU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Massive Multitask Language Understanding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TruthfulQA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beoordeelt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taalmodel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waarheidsgetrouwe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antwoorden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genereert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6062749"/>
              </p:ext>
            </p:extLst>
          </p:nvPr>
        </p:nvGraphicFramePr>
        <p:xfrm>
          <a:off x="6229461" y="1851249"/>
          <a:ext cx="5403298" cy="43701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75171">
                  <a:extLst>
                    <a:ext uri="{9D8B030D-6E8A-4147-A177-3AD203B41FA5}">
                      <a16:colId xmlns:a16="http://schemas.microsoft.com/office/drawing/2014/main" val="2081605769"/>
                    </a:ext>
                  </a:extLst>
                </a:gridCol>
                <a:gridCol w="1328127">
                  <a:extLst>
                    <a:ext uri="{9D8B030D-6E8A-4147-A177-3AD203B41FA5}">
                      <a16:colId xmlns:a16="http://schemas.microsoft.com/office/drawing/2014/main" val="4188015664"/>
                    </a:ext>
                  </a:extLst>
                </a:gridCol>
              </a:tblGrid>
              <a:tr h="412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Model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Score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extLst>
                  <a:ext uri="{0D108BD9-81ED-4DB2-BD59-A6C34878D82A}">
                    <a16:rowId xmlns:a16="http://schemas.microsoft.com/office/drawing/2014/main" val="154191234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garage-</a:t>
                      </a:r>
                      <a:r>
                        <a:rPr lang="en-US" sz="1400" u="none" strike="noStrike" dirty="0" err="1">
                          <a:effectLst/>
                        </a:rPr>
                        <a:t>bAInd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73.13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2412643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upstage/Llama-2-70b-instruct-v2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72.95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333765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fangloveskari</a:t>
                      </a:r>
                      <a:r>
                        <a:rPr lang="en-US" sz="1400" u="none" strike="noStrike" dirty="0">
                          <a:effectLst/>
                        </a:rPr>
                        <a:t>/Platypus_QLoRA_LLaMA_70b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9307920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/llama-2-70B-ensemble-v5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72.86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8487589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/Genz-70b-GPTQ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07866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487255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72.72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6962624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/llama-2-70B-ensemble-v4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646881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/orca_mini_v3_70b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0471882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9850621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MayaPH</a:t>
                      </a:r>
                      <a:r>
                        <a:rPr lang="en-US" sz="1400" u="none" strike="noStrike" dirty="0">
                          <a:effectLst/>
                        </a:rPr>
                        <a:t>/GodziLLa2-70B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72.59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885210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/model_007_v2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72.49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93308353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chargoddard</a:t>
                      </a:r>
                      <a:r>
                        <a:rPr lang="en-US" sz="1400" u="none" strike="noStrike" dirty="0">
                          <a:effectLst/>
                        </a:rPr>
                        <a:t>/MelangeA-70b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94582159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72.42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265585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/model_009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72.36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35723057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smart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09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24" y="1682800"/>
            <a:ext cx="7572227" cy="4417133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MMLU 2019-2023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2266122" y="5865623"/>
            <a:ext cx="8438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https://paperswithcode.com/sota/multi-task-language-understanding-on-mmlu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3051" y="242088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70B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93051" y="262776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35B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93051" y="290943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13B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051" y="324300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7B</a:t>
            </a:r>
          </a:p>
        </p:txBody>
      </p:sp>
    </p:spTree>
    <p:extLst>
      <p:ext uri="{BB962C8B-B14F-4D97-AF65-F5344CB8AC3E}">
        <p14:creationId xmlns:p14="http://schemas.microsoft.com/office/powerpoint/2010/main" val="3467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Researchers from Nijmegen University:</a:t>
            </a:r>
            <a:endParaRPr lang="en-GB" dirty="0"/>
          </a:p>
          <a:p>
            <a:pPr lvl="1"/>
            <a:r>
              <a:rPr lang="en-US" dirty="0"/>
              <a:t>Opening up </a:t>
            </a:r>
            <a:r>
              <a:rPr lang="en-US" dirty="0" err="1"/>
              <a:t>ChatGPT</a:t>
            </a:r>
            <a:r>
              <a:rPr lang="en-US" dirty="0"/>
              <a:t>: tracking "open source" LLM + RLHF architectures</a:t>
            </a:r>
          </a:p>
          <a:p>
            <a:pPr lvl="1"/>
            <a:r>
              <a:rPr lang="en-GB" dirty="0">
                <a:hlinkClick r:id="rId2"/>
              </a:rPr>
              <a:t>https://opening-up-chatgpt.github.io/</a:t>
            </a:r>
            <a:r>
              <a:rPr lang="en-GB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open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2013" y="1189038"/>
            <a:ext cx="3709987" cy="4400550"/>
          </a:xfrm>
          <a:prstGeom prst="rect">
            <a:avLst/>
          </a:prstGeom>
        </p:spPr>
      </p:pic>
      <p:pic>
        <p:nvPicPr>
          <p:cNvPr id="10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0" y="3612675"/>
            <a:ext cx="10967187" cy="2780928"/>
          </a:xfrm>
          <a:prstGeom prst="rect">
            <a:avLst/>
          </a:prstGeom>
          <a:noFill/>
        </p:spPr>
      </p:pic>
      <p:pic>
        <p:nvPicPr>
          <p:cNvPr id="11" name="Picture Placeholder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434" y="3701133"/>
            <a:ext cx="1066671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14279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tx1"/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tx1"/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tx1"/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prompt engineering for digital forensics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I: </a:t>
            </a:r>
            <a:r>
              <a:rPr lang="en-US" dirty="0"/>
              <a:t>Hans Henseler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6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/>
              <a:t>Part III: </a:t>
            </a:r>
            <a:r>
              <a:rPr lang="nl-NL" dirty="0" err="1"/>
              <a:t>Handson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/>
              <a:t>Part IV: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&amp; Google </a:t>
            </a:r>
            <a:r>
              <a:rPr lang="nl-NL" dirty="0" err="1"/>
              <a:t>CoLab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10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5507808-76C7-4213-05D2-D1778469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Summarization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Say the same thing with fewer words. Can use list, notes, executive summary.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Distillation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Purify the underlying principles or facts. Remove all the noise, extract axioms, foundations,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Extraction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Retrieve specific kinds of information. Question answering, listing names, extracting dates,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Characterizing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Describe the content of the text. Describe either the text as a whole, or within the subject.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Analyzing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Find patterns or evaluate against a framework. Structural analysis, rhetorical analysis,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etc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Evaluation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Measuring, grading, or judging the content. Grading papers, evaluating against morals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Critiquing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Provide feedback within the context of the text. Provide recommendations for improvement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14F535F-7DA2-D3C3-2041-50A1AE2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F9739D-D153-FBA8-BCE4-A86118C0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5755CE-1B87-6881-BF39-6C54DD88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2C5276E-E705-2A5C-68AC-6CBB18FF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153760-86FD-E115-A1FC-4116D89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Reformatting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Change the presentation only. Prose to screenplay, XML to JSON.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Refactoring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Achieve same results with more efficiency. Say the same exact thing, but differently.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Language Change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Translate between languages. English to Russian, C++ to Python.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Restructuring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Optimize structure for logical flow, etc. Change order, add or remove structure.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Rewrite copy to achieve different intention. Change tone, formality, diplomacy, style,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Clarification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Make something more comprehensible. Embellish or more clearly articulate.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94A96-AAA7-E7F6-3154-88BDBA5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Transformative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59E204-ECB0-E194-25BC-5BF3E2EA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185024-8791-7C1A-DF15-510BC15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D9E747F6-6A05-9FF7-47EB-7BC46659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30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73021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Introduction Large</a:t>
                      </a:r>
                      <a:r>
                        <a:rPr lang="en-US" sz="1600" baseline="0" dirty="0" smtClean="0"/>
                        <a:t> Language Models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48B67B-6DDF-7993-1711-C4B025AA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Drafting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Generate a draft of some kind of document. Code, fiction, legal copy, KB, science, storytelling.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Planning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Given parameters, come up with plans. Actions, projects, objectives, missions, constraints, context.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Brainstorming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Use imagine to list out possibilities. Ideation, exploration of possibilities, problem solving, hypothesizing.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Amplification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Articulate and explicate something further. Expanding and expounding, riffing on stuff.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9800F2-3B01-84BD-E6F0-3171C17F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Generative</a:t>
            </a:r>
            <a:r>
              <a:rPr lang="nl-NL" dirty="0"/>
              <a:t> (Expansion)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3C98CC0-2011-F1A6-2BD8-453E312A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25B53-F2D0-1BD3-A5D9-3E1D069C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6877EA5-C583-BF18-1E88-C4CB34F3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6FB2B9-0F07-8530-2566-055D9D53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739835" cy="39449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l-NL" sz="3200" dirty="0" err="1"/>
              <a:t>Our</a:t>
            </a:r>
            <a:r>
              <a:rPr lang="nl-NL" sz="3200" dirty="0"/>
              <a:t> 4 case </a:t>
            </a:r>
            <a:r>
              <a:rPr lang="nl-NL" sz="3200" dirty="0" err="1"/>
              <a:t>study</a:t>
            </a:r>
            <a:r>
              <a:rPr lang="nl-NL" sz="3200" dirty="0"/>
              <a:t> </a:t>
            </a:r>
            <a:r>
              <a:rPr lang="nl-NL" sz="3200" dirty="0" err="1"/>
              <a:t>experiments</a:t>
            </a:r>
            <a:r>
              <a:rPr lang="nl-NL" sz="3200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Writing</a:t>
            </a:r>
            <a:r>
              <a:rPr lang="nl-NL" dirty="0"/>
              <a:t> search </a:t>
            </a:r>
            <a:r>
              <a:rPr lang="nl-NL" dirty="0" err="1"/>
              <a:t>queries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Summarising</a:t>
            </a:r>
            <a:r>
              <a:rPr lang="nl-NL" dirty="0"/>
              <a:t> chat </a:t>
            </a:r>
            <a:r>
              <a:rPr lang="nl-NL" dirty="0" err="1"/>
              <a:t>conversations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Analysing</a:t>
            </a:r>
            <a:r>
              <a:rPr lang="nl-NL" dirty="0"/>
              <a:t> search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Reverse engineering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dirty="0"/>
              <a:t>Part II </a:t>
            </a:r>
            <a:r>
              <a:rPr lang="nl-NL" dirty="0" err="1"/>
              <a:t>Colab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smtClean="0"/>
              <a:t>#1, #3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#</a:t>
            </a:r>
            <a:r>
              <a:rPr lang="nl-NL" dirty="0"/>
              <a:t>4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C8EA322-704C-0879-A758-D29198E88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2704" y="2111003"/>
            <a:ext cx="3724052" cy="372405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CA7E375-A7BD-0ECE-9AC3-962231D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DF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D71598-AD6C-8579-7274-83E9FF40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8FFBF1-B8AF-FF04-5598-C24A6C8F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C788BA-D802-7CE6-6B57-960EEC062DF5}"/>
              </a:ext>
            </a:extLst>
          </p:cNvPr>
          <p:cNvSpPr txBox="1"/>
          <p:nvPr/>
        </p:nvSpPr>
        <p:spPr>
          <a:xfrm>
            <a:off x="7722704" y="5835055"/>
            <a:ext cx="372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 err="1"/>
              <a:t>Midjourney</a:t>
            </a:r>
            <a:r>
              <a:rPr lang="en-US" sz="1000" dirty="0"/>
              <a:t> prompt: photorealistic picture of a digital sleuth in the style of Sherlock Holmes as a robot investigating a crime scene with digital traces in smartphones and computers (fast) </a:t>
            </a:r>
            <a:endParaRPr lang="nl-NL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7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0AC70A-4C76-7B35-3B27-9054DBE3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Videos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articles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David </a:t>
            </a:r>
            <a:r>
              <a:rPr lang="nl-NL" dirty="0" err="1"/>
              <a:t>Shapiro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https://medium.com/@dave-shap/become-a-gpt-prompt-maestro-943986a93b81</a:t>
            </a:r>
            <a:endParaRPr lang="nl-NL" dirty="0"/>
          </a:p>
          <a:p>
            <a:pPr lvl="1"/>
            <a:r>
              <a:rPr lang="nl-NL" dirty="0"/>
              <a:t>On YouTube: </a:t>
            </a:r>
            <a:r>
              <a:rPr lang="nl-NL" dirty="0">
                <a:hlinkClick r:id="rId3"/>
              </a:rPr>
              <a:t>https://www.youtube.com/watch?v=aq7fnqzeaPc</a:t>
            </a:r>
            <a:endParaRPr lang="nl-NL" dirty="0"/>
          </a:p>
          <a:p>
            <a:pPr lvl="1"/>
            <a:r>
              <a:rPr lang="nl-NL" dirty="0" err="1"/>
              <a:t>About</a:t>
            </a:r>
            <a:r>
              <a:rPr lang="nl-NL" dirty="0"/>
              <a:t> System Prompts: </a:t>
            </a:r>
            <a:r>
              <a:rPr lang="nl-NL" dirty="0">
                <a:hlinkClick r:id="rId4"/>
              </a:rPr>
              <a:t>https://www.youtube.com/watch?v=oILYjtbmLgc&amp;t=760s</a:t>
            </a:r>
            <a:endParaRPr lang="nl-NL" dirty="0"/>
          </a:p>
          <a:p>
            <a:r>
              <a:rPr lang="nl-NL" dirty="0"/>
              <a:t>Video </a:t>
            </a:r>
            <a:r>
              <a:rPr lang="nl-NL" dirty="0" err="1"/>
              <a:t>and</a:t>
            </a:r>
            <a:r>
              <a:rPr lang="nl-NL" dirty="0"/>
              <a:t> notebook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AssemblyAI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Prompt Engineering 101</a:t>
            </a:r>
          </a:p>
          <a:p>
            <a:pPr lvl="2"/>
            <a:r>
              <a:rPr lang="nl-NL" dirty="0">
                <a:hlinkClick r:id="rId5"/>
              </a:rPr>
              <a:t>https://www.youtube.com/watch?v=aOm75o2Z5-o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Prompt_Engineering_101.ipynb</a:t>
            </a:r>
          </a:p>
          <a:p>
            <a:pPr lvl="2"/>
            <a:r>
              <a:rPr lang="nl-NL" dirty="0"/>
              <a:t>https://colab.research.google.com/drive/1lHd9b8C4ccAGpkK06dzcFB0asjXWGZi0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4CF944E-DAA1-8B53-D975-AAE104D8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on prompt engineering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99735C-BB81-2A70-FDFB-04B2B38A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1BF310-56CA-2571-711A-7D0B9307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05FCE8E-F7E0-0A8E-C1AA-D6023CD5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40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III: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 smtClean="0"/>
              <a:t>:</a:t>
            </a:r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account </a:t>
            </a:r>
            <a:r>
              <a:rPr lang="nl-NL" dirty="0" err="1" smtClean="0"/>
              <a:t>to</a:t>
            </a:r>
            <a:r>
              <a:rPr lang="nl-NL" dirty="0" smtClean="0"/>
              <a:t> chat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r>
              <a:rPr lang="nl-NL" dirty="0" smtClean="0"/>
              <a:t> 3.5 (free)</a:t>
            </a:r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open </a:t>
            </a:r>
            <a:r>
              <a:rPr lang="nl-NL" dirty="0" err="1" smtClean="0"/>
              <a:t>the</a:t>
            </a:r>
            <a:r>
              <a:rPr lang="nl-NL" dirty="0" smtClean="0"/>
              <a:t> notebook in Google </a:t>
            </a:r>
            <a:r>
              <a:rPr lang="nl-NL" dirty="0" err="1" smtClean="0"/>
              <a:t>CoLab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navigation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Exercise</a:t>
            </a:r>
            <a:r>
              <a:rPr lang="nl-NL" dirty="0" smtClean="0"/>
              <a:t> II: prompt engineering &amp; </a:t>
            </a:r>
            <a:r>
              <a:rPr lang="nl-NL" dirty="0" err="1" smtClean="0"/>
              <a:t>ChatGPT</a:t>
            </a:r>
            <a:r>
              <a:rPr lang="nl-NL" dirty="0" smtClean="0"/>
              <a:t> 3.5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20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Break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040759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705231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Hands-on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0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 smtClean="0"/>
              <a:t>local</a:t>
            </a:r>
            <a:r>
              <a:rPr lang="nl-NL" dirty="0" smtClean="0"/>
              <a:t> LLM </a:t>
            </a:r>
            <a:r>
              <a:rPr lang="nl-NL" dirty="0"/>
              <a:t>in a Google </a:t>
            </a:r>
            <a:r>
              <a:rPr lang="nl-NL" dirty="0" err="1"/>
              <a:t>Colab</a:t>
            </a:r>
            <a:r>
              <a:rPr lang="nl-NL" dirty="0"/>
              <a:t>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III: </a:t>
            </a:r>
            <a:r>
              <a:rPr lang="en-US" dirty="0" smtClean="0"/>
              <a:t>Victor C.W</a:t>
            </a:r>
            <a:r>
              <a:rPr lang="en-US" dirty="0"/>
              <a:t>. </a:t>
            </a:r>
            <a:r>
              <a:rPr lang="en-US" dirty="0" smtClean="0"/>
              <a:t>Cheng and Hans Henseler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05B457-FAC1-B867-E392-B5C0CFA32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16C602-13E6-B9BB-B866-081D6A0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8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644-9106-39BA-3E3C-48A99FA0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230" y="2418617"/>
            <a:ext cx="3278918" cy="830997"/>
          </a:xfrm>
        </p:spPr>
        <p:txBody>
          <a:bodyPr wrap="square" lIns="0" tIns="0" rIns="0" bIns="0" anchor="b">
            <a:spAutoFit/>
          </a:bodyPr>
          <a:lstStyle/>
          <a:p>
            <a:pPr algn="l"/>
            <a:r>
              <a:rPr lang="en-US" sz="2000" dirty="0"/>
              <a:t>Part III: Hands-on with a LLM in a Google </a:t>
            </a:r>
            <a:r>
              <a:rPr lang="en-US" sz="2000" dirty="0" err="1"/>
              <a:t>Colab</a:t>
            </a:r>
            <a:r>
              <a:rPr lang="en-US" sz="2000" dirty="0"/>
              <a:t> notebook</a:t>
            </a:r>
            <a:endParaRPr lang="en-AU" sz="2000" dirty="0"/>
          </a:p>
        </p:txBody>
      </p:sp>
      <p:pic>
        <p:nvPicPr>
          <p:cNvPr id="4" name="Google Shape;78;p1" descr="Text, logo&#10;&#10;Description automatically generated">
            <a:extLst>
              <a:ext uri="{FF2B5EF4-FFF2-40B4-BE49-F238E27FC236}">
                <a16:creationId xmlns:a16="http://schemas.microsoft.com/office/drawing/2014/main" id="{E154C55C-19FA-ECAF-016B-0C4425C42B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0266" y="295626"/>
            <a:ext cx="2261383" cy="685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0;p1">
            <a:extLst>
              <a:ext uri="{FF2B5EF4-FFF2-40B4-BE49-F238E27FC236}">
                <a16:creationId xmlns:a16="http://schemas.microsoft.com/office/drawing/2014/main" id="{61D36779-E127-6282-F1A3-C220022F8AAB}"/>
              </a:ext>
            </a:extLst>
          </p:cNvPr>
          <p:cNvSpPr txBox="1"/>
          <p:nvPr/>
        </p:nvSpPr>
        <p:spPr>
          <a:xfrm>
            <a:off x="1644230" y="3611267"/>
            <a:ext cx="1662850" cy="21544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457200">
              <a:buClr>
                <a:srgbClr val="FFFFFF"/>
              </a:buClr>
              <a:buSzPts val="1200"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October 2023</a:t>
            </a:r>
            <a:endParaRPr sz="1400" dirty="0">
              <a:solidFill>
                <a:srgbClr val="FFFF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69A9F3-1E7F-464B-121C-CECDC6FD490F}"/>
              </a:ext>
            </a:extLst>
          </p:cNvPr>
          <p:cNvCxnSpPr>
            <a:cxnSpLocks/>
          </p:cNvCxnSpPr>
          <p:nvPr/>
        </p:nvCxnSpPr>
        <p:spPr>
          <a:xfrm>
            <a:off x="1620839" y="3430440"/>
            <a:ext cx="35379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6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A277-FCBB-DEDC-F24F-B80E182FA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sz="3600" dirty="0"/>
              <a:t>How to get LLMs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87C39F-C499-CEFB-3FF3-7106716831CD}"/>
              </a:ext>
            </a:extLst>
          </p:cNvPr>
          <p:cNvSpPr txBox="1">
            <a:spLocks/>
          </p:cNvSpPr>
          <p:nvPr/>
        </p:nvSpPr>
        <p:spPr>
          <a:xfrm>
            <a:off x="1777896" y="1403741"/>
            <a:ext cx="8636208" cy="4215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 to OpenAI GPT4, Google </a:t>
            </a:r>
            <a:r>
              <a:rPr lang="en-US" altLang="zh-HK" sz="2400" b="1" dirty="0" err="1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</a:t>
            </a:r>
            <a:endParaRPr lang="en-US" altLang="zh-HK" sz="2400" b="1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generally more powerful (Higher scores in various assessments)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setup and maintain the models and hardware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pay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problems</a:t>
            </a:r>
          </a:p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 local in-house LLM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models are free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privacy issue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range hardware required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maintenance (very limited support from publishers) </a:t>
            </a:r>
          </a:p>
          <a:p>
            <a:pPr lvl="1"/>
            <a:endParaRPr lang="zh-HK" altLang="en-US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E8BB5-7C39-5F51-AED5-9073114A27C4}"/>
              </a:ext>
            </a:extLst>
          </p:cNvPr>
          <p:cNvSpPr/>
          <p:nvPr/>
        </p:nvSpPr>
        <p:spPr>
          <a:xfrm>
            <a:off x="2705099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required?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3ADA9D-C3D3-1BAE-B994-83426F4662B0}"/>
              </a:ext>
            </a:extLst>
          </p:cNvPr>
          <p:cNvSpPr/>
          <p:nvPr/>
        </p:nvSpPr>
        <p:spPr>
          <a:xfrm>
            <a:off x="6726765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</a:p>
          <a:p>
            <a:pPr algn="ctr" defTabSz="457200"/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76485-635A-B5B7-E71A-9D9B98B900A9}"/>
              </a:ext>
            </a:extLst>
          </p:cNvPr>
          <p:cNvSpPr txBox="1">
            <a:spLocks/>
          </p:cNvSpPr>
          <p:nvPr/>
        </p:nvSpPr>
        <p:spPr>
          <a:xfrm>
            <a:off x="3679417" y="197397"/>
            <a:ext cx="4745293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A0250B-2C1B-A467-532C-D825E4A673DD}"/>
              </a:ext>
            </a:extLst>
          </p:cNvPr>
          <p:cNvGrpSpPr/>
          <p:nvPr/>
        </p:nvGrpSpPr>
        <p:grpSpPr>
          <a:xfrm>
            <a:off x="2603501" y="2421468"/>
            <a:ext cx="6984999" cy="2167467"/>
            <a:chOff x="1456267" y="3052233"/>
            <a:chExt cx="6984999" cy="216746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D31F0D-5782-D0CF-CF31-038324AD327D}"/>
                </a:ext>
              </a:extLst>
            </p:cNvPr>
            <p:cNvSpPr/>
            <p:nvPr/>
          </p:nvSpPr>
          <p:spPr>
            <a:xfrm>
              <a:off x="1456267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required?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F3BB84-4CA9-DADB-B7F6-C10BBCC528A1}"/>
                </a:ext>
              </a:extLst>
            </p:cNvPr>
            <p:cNvSpPr/>
            <p:nvPr/>
          </p:nvSpPr>
          <p:spPr>
            <a:xfrm>
              <a:off x="5477933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be used?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Large Language Models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I: </a:t>
            </a:r>
            <a:r>
              <a:rPr lang="en-US" dirty="0" smtClean="0"/>
              <a:t>Hans </a:t>
            </a:r>
            <a:r>
              <a:rPr lang="en-US" dirty="0"/>
              <a:t>Henseler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C9EA4A-81E0-65C2-ACC0-A2BB36C914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D0EC9B-1609-F2CA-029D-38D5A9D3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 Support Bots Still Need That Human Touch | CIO">
            <a:extLst>
              <a:ext uri="{FF2B5EF4-FFF2-40B4-BE49-F238E27FC236}">
                <a16:creationId xmlns:a16="http://schemas.microsoft.com/office/drawing/2014/main" id="{70FCD7B5-B6F7-714E-FB9D-B42D7475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1" b="7492"/>
          <a:stretch/>
        </p:blipFill>
        <p:spPr bwMode="auto">
          <a:xfrm>
            <a:off x="1143000" y="3271838"/>
            <a:ext cx="9906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D1AAABC-54A1-C0B0-F4B3-F0225332C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Background Info for Model Selection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5B0E11A-52EE-07F0-0204-FB4FE019A46A}"/>
              </a:ext>
            </a:extLst>
          </p:cNvPr>
          <p:cNvSpPr/>
          <p:nvPr/>
        </p:nvSpPr>
        <p:spPr>
          <a:xfrm rot="4500000">
            <a:off x="1871109" y="1110684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2DD5278-E275-50D9-F504-6FD91B035C3A}"/>
              </a:ext>
            </a:extLst>
          </p:cNvPr>
          <p:cNvSpPr/>
          <p:nvPr/>
        </p:nvSpPr>
        <p:spPr>
          <a:xfrm rot="4500000">
            <a:off x="789074" y="516345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2D7F63-B1B6-B324-CD61-AC1763F19823}"/>
              </a:ext>
            </a:extLst>
          </p:cNvPr>
          <p:cNvSpPr txBox="1"/>
          <p:nvPr/>
        </p:nvSpPr>
        <p:spPr>
          <a:xfrm>
            <a:off x="2101546" y="2459832"/>
            <a:ext cx="8091584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coherent text (semantically related text) which can delivery meaningful contents.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A5C70-2565-966F-DBA2-1BD00FCDB9C7}"/>
              </a:ext>
            </a:extLst>
          </p:cNvPr>
          <p:cNvSpPr txBox="1"/>
          <p:nvPr/>
        </p:nvSpPr>
        <p:spPr>
          <a:xfrm>
            <a:off x="2101546" y="4497641"/>
            <a:ext cx="809158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 are </a:t>
            </a:r>
            <a:r>
              <a:rPr lang="en-HK" altLang="zh-HK" sz="2275" b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probabilistically generated </a:t>
            </a:r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by one: depending on the previous generated words and the user given “prompt”. Different LLMs have different probability distribution functions!!!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0F215-6A0D-6B4A-09C6-5E3427C0784E}"/>
              </a:ext>
            </a:extLst>
          </p:cNvPr>
          <p:cNvSpPr txBox="1"/>
          <p:nvPr/>
        </p:nvSpPr>
        <p:spPr>
          <a:xfrm>
            <a:off x="2044507" y="1937739"/>
            <a:ext cx="3968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zh-HK" altLang="en-US" sz="2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C6445-8276-F128-10BB-0FBCA02BDA9F}"/>
              </a:ext>
            </a:extLst>
          </p:cNvPr>
          <p:cNvSpPr txBox="1">
            <a:spLocks/>
          </p:cNvSpPr>
          <p:nvPr/>
        </p:nvSpPr>
        <p:spPr>
          <a:xfrm>
            <a:off x="2950182" y="197397"/>
            <a:ext cx="6291639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Background Info for Model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4D5680-BA87-DA55-9EA7-B90B982FE420}"/>
              </a:ext>
            </a:extLst>
          </p:cNvPr>
          <p:cNvGrpSpPr/>
          <p:nvPr/>
        </p:nvGrpSpPr>
        <p:grpSpPr>
          <a:xfrm>
            <a:off x="-321447" y="1651804"/>
            <a:ext cx="6543256" cy="512569"/>
            <a:chOff x="5442685" y="1264520"/>
            <a:chExt cx="6543256" cy="512569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C397AB5-43B5-5609-F663-A6D79C37EAAC}"/>
                </a:ext>
              </a:extLst>
            </p:cNvPr>
            <p:cNvGrpSpPr/>
            <p:nvPr/>
          </p:nvGrpSpPr>
          <p:grpSpPr>
            <a:xfrm>
              <a:off x="5442685" y="1264520"/>
              <a:ext cx="6166219" cy="512569"/>
              <a:chOff x="0" y="0"/>
              <a:chExt cx="3564357" cy="6985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849446EA-F58B-45A6-E1E1-ECF72CCBC98C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F9B34F2C-6103-8C1F-0A53-06D824DAAC9D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" name="TextBox 35">
              <a:extLst>
                <a:ext uri="{FF2B5EF4-FFF2-40B4-BE49-F238E27FC236}">
                  <a16:creationId xmlns:a16="http://schemas.microsoft.com/office/drawing/2014/main" id="{19117332-F3F1-C27E-7B70-90A03E98560F}"/>
                </a:ext>
              </a:extLst>
            </p:cNvPr>
            <p:cNvSpPr txBox="1"/>
            <p:nvPr/>
          </p:nvSpPr>
          <p:spPr>
            <a:xfrm>
              <a:off x="6651067" y="1337469"/>
              <a:ext cx="533487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What do LLMs perform?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/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𝑝𝑟𝑜𝑚𝑝𝑡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138A6-A155-6558-2916-C1C4AE5E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0" y="1539029"/>
            <a:ext cx="8333592" cy="461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85509-703C-4146-EB1F-B4D563FA2AC7}"/>
              </a:ext>
            </a:extLst>
          </p:cNvPr>
          <p:cNvSpPr txBox="1"/>
          <p:nvPr/>
        </p:nvSpPr>
        <p:spPr>
          <a:xfrm>
            <a:off x="1787992" y="485351"/>
            <a:ext cx="8397625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illustrating how LLMs generate words using the prompt: “</a:t>
            </a:r>
            <a:r>
              <a:rPr lang="en-HK" altLang="zh-HK" sz="2275" b="1" i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sentence about a vehicle.</a:t>
            </a:r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69F22-2010-4D89-2BC9-41FCFC04EAEF}"/>
              </a:ext>
            </a:extLst>
          </p:cNvPr>
          <p:cNvSpPr txBox="1"/>
          <p:nvPr/>
        </p:nvSpPr>
        <p:spPr>
          <a:xfrm>
            <a:off x="5763694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0.4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0.2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0.1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FE449-4387-61B8-6D01-8AF43DDD6FFF}"/>
              </a:ext>
            </a:extLst>
          </p:cNvPr>
          <p:cNvSpPr txBox="1"/>
          <p:nvPr/>
        </p:nvSpPr>
        <p:spPr>
          <a:xfrm>
            <a:off x="9126600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E1F2D-B1D9-76E9-AC52-7039710ADC8E}"/>
              </a:ext>
            </a:extLst>
          </p:cNvPr>
          <p:cNvSpPr txBox="1"/>
          <p:nvPr/>
        </p:nvSpPr>
        <p:spPr>
          <a:xfrm>
            <a:off x="5763694" y="3983881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45D3E-6B29-9231-13ED-6EF1EF1B13F8}"/>
              </a:ext>
            </a:extLst>
          </p:cNvPr>
          <p:cNvSpPr txBox="1"/>
          <p:nvPr/>
        </p:nvSpPr>
        <p:spPr>
          <a:xfrm>
            <a:off x="9078278" y="3983545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6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A2C2-92A7-C441-790B-15B95E22FF9C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Important Parameters for 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6B6394-64B9-F4C2-D9C2-2F39E1EFFC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816" y="1735666"/>
          <a:ext cx="8606368" cy="401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952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593141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Top_k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</a:t>
                      </a:r>
                      <a:r>
                        <a:rPr lang="en-US" altLang="zh-HK" sz="2200" b="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words</a:t>
                      </a:r>
                      <a:endParaRPr lang="en-GB" sz="2200" b="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words having total probabilities </a:t>
                      </a:r>
                      <a:r>
                        <a:rPr lang="en-US" altLang="zh-HK" sz="220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</a:t>
                      </a:r>
                      <a:r>
                        <a:rPr lang="en-US" altLang="zh-HK" sz="2200" i="1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i="1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value → more diverse and creative content, but content may not be coherent or even irrelevant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n_ctx</a:t>
                      </a:r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max_length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context length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Max_new_tokens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number of tokens to be generated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Repeat_penalty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Discourage repetitive or redundant output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61989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35C86-0447-CB12-02C3-72D18BF369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686" y="1177414"/>
            <a:ext cx="8674629" cy="4910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of local LLMs to be considered:</a:t>
            </a:r>
            <a:b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HK" sz="16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F478AA-617D-9C4D-E1C1-3A123BDA7E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8685" y="1698114"/>
          <a:ext cx="8916936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480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614545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of the models (num. of parameters/weights)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7B, 13B, 30B,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Larger size models usually give better performance but require better hardware and 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Nature of the models 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instruct model or chat models for Q&amp;A and Retrieval Augmented Generation (RAG)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Quantization</a:t>
                      </a:r>
                    </a:p>
                    <a:p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map floating point values (16bits/32bits) to integer values (int8, int4, </a:t>
                      </a:r>
                      <a:r>
                        <a:rPr lang="en-US" altLang="zh-HK" sz="2000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Data Format/Structure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Hugging Face, GGUF, GGML (now replaced by GGUF), GPTQ, AWQ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 length (tokens)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2K, 4K, 8K, 32K….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ChatGPT : 8K,  GPT4: 32K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context words ~ (0.6  or 0.7) * number of tokens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B4B2FC3-BB45-B9E1-7E32-426863A5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flipV="1">
            <a:off x="1205564" y="4510772"/>
            <a:ext cx="1153762" cy="11537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Parameter Quantization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5AE7E8-6155-9347-46BE-8F0F4356C282}"/>
              </a:ext>
            </a:extLst>
          </p:cNvPr>
          <p:cNvSpPr txBox="1">
            <a:spLocks/>
          </p:cNvSpPr>
          <p:nvPr/>
        </p:nvSpPr>
        <p:spPr>
          <a:xfrm>
            <a:off x="1947335" y="1444626"/>
            <a:ext cx="8729133" cy="208734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VRAM GPU cards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Almost no competitor !!!</a:t>
            </a:r>
          </a:p>
          <a:p>
            <a:pPr>
              <a:lnSpc>
                <a:spcPct val="120000"/>
              </a:lnSpc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supply 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 VRAM GPUs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computation is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zh-HK" altLang="en-US" sz="2400" dirty="0">
              <a:solidFill>
                <a:srgbClr val="071C2C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3EA3-568A-BCAD-CAD9-A8B0ADA9BF36}"/>
              </a:ext>
            </a:extLst>
          </p:cNvPr>
          <p:cNvGrpSpPr/>
          <p:nvPr/>
        </p:nvGrpSpPr>
        <p:grpSpPr>
          <a:xfrm>
            <a:off x="1175563" y="1428430"/>
            <a:ext cx="1213764" cy="1788904"/>
            <a:chOff x="-111370" y="1369163"/>
            <a:chExt cx="1213764" cy="17889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81A7A-B482-5631-F73F-24ECAA9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>
              <a:off x="-111370" y="1369163"/>
              <a:ext cx="1213764" cy="1213764"/>
            </a:xfrm>
            <a:prstGeom prst="rect">
              <a:avLst/>
            </a:prstGeom>
          </p:spPr>
        </p:pic>
        <p:sp>
          <p:nvSpPr>
            <p:cNvPr id="6" name="Google Shape;907;p21">
              <a:extLst>
                <a:ext uri="{FF2B5EF4-FFF2-40B4-BE49-F238E27FC236}">
                  <a16:creationId xmlns:a16="http://schemas.microsoft.com/office/drawing/2014/main" id="{58E8F8F2-C56B-61E3-486D-29B35C01EAC3}"/>
                </a:ext>
              </a:extLst>
            </p:cNvPr>
            <p:cNvSpPr/>
            <p:nvPr/>
          </p:nvSpPr>
          <p:spPr>
            <a:xfrm>
              <a:off x="762608" y="1444624"/>
              <a:ext cx="83452" cy="17134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FC71-EDE5-8882-8F02-F23B8120E88D}"/>
              </a:ext>
            </a:extLst>
          </p:cNvPr>
          <p:cNvGrpSpPr/>
          <p:nvPr/>
        </p:nvGrpSpPr>
        <p:grpSpPr>
          <a:xfrm>
            <a:off x="499419" y="3420593"/>
            <a:ext cx="11193162" cy="983982"/>
            <a:chOff x="5442685" y="1222583"/>
            <a:chExt cx="6166219" cy="1026389"/>
          </a:xfrm>
        </p:grpSpPr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532732E2-1443-6E71-C1C3-C9B75F4D928F}"/>
                </a:ext>
              </a:extLst>
            </p:cNvPr>
            <p:cNvGrpSpPr/>
            <p:nvPr/>
          </p:nvGrpSpPr>
          <p:grpSpPr>
            <a:xfrm>
              <a:off x="5442685" y="1222583"/>
              <a:ext cx="6166219" cy="1026389"/>
              <a:chOff x="0" y="-57150"/>
              <a:chExt cx="3564357" cy="1398705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5057B876-4E01-EA7B-39E0-9D0F88022CCE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1341555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A559DA7E-F350-37B0-0924-EE6BBD0DBDA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55B0A4E7-BCD2-8DB1-6FAB-88E506EF4D4B}"/>
                </a:ext>
              </a:extLst>
            </p:cNvPr>
            <p:cNvSpPr txBox="1"/>
            <p:nvPr/>
          </p:nvSpPr>
          <p:spPr>
            <a:xfrm>
              <a:off x="5997874" y="1337469"/>
              <a:ext cx="5213905" cy="829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How to make models smaller, while preserving the number of parameters/weights, or minimizing the degradation of performance?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875EFC-5DE0-6016-21AC-608DDC030404}"/>
              </a:ext>
            </a:extLst>
          </p:cNvPr>
          <p:cNvSpPr txBox="1"/>
          <p:nvPr/>
        </p:nvSpPr>
        <p:spPr>
          <a:xfrm>
            <a:off x="1947335" y="4723167"/>
            <a:ext cx="87860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number of bits 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store the parameters/weights </a:t>
            </a:r>
          </a:p>
          <a:p>
            <a:pPr lvl="1" defTabSz="457200"/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Float32, float16 ---</a:t>
            </a:r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int8 (8-bit integer), int4, …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Faster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computation</a:t>
            </a: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07;p21">
            <a:extLst>
              <a:ext uri="{FF2B5EF4-FFF2-40B4-BE49-F238E27FC236}">
                <a16:creationId xmlns:a16="http://schemas.microsoft.com/office/drawing/2014/main" id="{EA87D5B8-7FCD-E9F6-65AF-4B597BD64181}"/>
              </a:ext>
            </a:extLst>
          </p:cNvPr>
          <p:cNvSpPr/>
          <p:nvPr/>
        </p:nvSpPr>
        <p:spPr>
          <a:xfrm>
            <a:off x="2049541" y="4630498"/>
            <a:ext cx="83452" cy="171344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defRPr/>
            </a:pPr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Frameworks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2B09F86A-AC7F-09A5-6EE2-D7842196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4458"/>
            <a:ext cx="4561562" cy="4512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C43BC-3C8A-8282-B6AC-D8633785E5C3}"/>
              </a:ext>
            </a:extLst>
          </p:cNvPr>
          <p:cNvSpPr txBox="1"/>
          <p:nvPr/>
        </p:nvSpPr>
        <p:spPr>
          <a:xfrm>
            <a:off x="6208696" y="1268395"/>
            <a:ext cx="5810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Publisher/model-name model-size model-type framework context-size</a:t>
            </a:r>
            <a:endParaRPr lang="zh-HK" alt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E1A093A-1A67-E750-5F49-55821B6A96EC}"/>
              </a:ext>
            </a:extLst>
          </p:cNvPr>
          <p:cNvGraphicFramePr/>
          <p:nvPr>
            <p:extLst/>
          </p:nvPr>
        </p:nvGraphicFramePr>
        <p:xfrm>
          <a:off x="1352400" y="1445552"/>
          <a:ext cx="5007493" cy="4412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BEAA3-D78E-1D07-BD0E-1DF36B21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2" y="1406603"/>
            <a:ext cx="5439368" cy="463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10941-02D9-55AF-D2C2-AB797D3B22E6}"/>
              </a:ext>
            </a:extLst>
          </p:cNvPr>
          <p:cNvSpPr txBox="1"/>
          <p:nvPr/>
        </p:nvSpPr>
        <p:spPr>
          <a:xfrm>
            <a:off x="1740322" y="1188788"/>
            <a:ext cx="3879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2 7B chat model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parameters: 7B (float 16)</a:t>
            </a: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required: ~ 14GB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Q4_0: 4bit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3.5GB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Q5_0: 5bit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4.4GB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Q6_K_S: 6bit K-quantization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5.3GB 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Q8_0: 8bit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parameters~ 7.0GB</a:t>
            </a:r>
          </a:p>
          <a:p>
            <a:pPr defTabSz="457200"/>
            <a:endParaRPr lang="zh-HK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FCAB-E238-0027-EE3C-E6752FFC9FDD}"/>
              </a:ext>
            </a:extLst>
          </p:cNvPr>
          <p:cNvGrpSpPr/>
          <p:nvPr/>
        </p:nvGrpSpPr>
        <p:grpSpPr>
          <a:xfrm>
            <a:off x="-1697133" y="448892"/>
            <a:ext cx="6543256" cy="957710"/>
            <a:chOff x="5461934" y="819379"/>
            <a:chExt cx="6543256" cy="957710"/>
          </a:xfrm>
        </p:grpSpPr>
        <p:grpSp>
          <p:nvGrpSpPr>
            <p:cNvPr id="3" name="Group 18">
              <a:extLst>
                <a:ext uri="{FF2B5EF4-FFF2-40B4-BE49-F238E27FC236}">
                  <a16:creationId xmlns:a16="http://schemas.microsoft.com/office/drawing/2014/main" id="{F6909E48-5400-E21D-FD41-C50C4FDFB4B8}"/>
                </a:ext>
              </a:extLst>
            </p:cNvPr>
            <p:cNvGrpSpPr/>
            <p:nvPr/>
          </p:nvGrpSpPr>
          <p:grpSpPr>
            <a:xfrm>
              <a:off x="5461934" y="819379"/>
              <a:ext cx="6166219" cy="957710"/>
              <a:chOff x="11127" y="-606613"/>
              <a:chExt cx="3564357" cy="1305113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5F5BCC15-6AC3-7CC9-7340-27F47EE3E525}"/>
                  </a:ext>
                </a:extLst>
              </p:cNvPr>
              <p:cNvSpPr/>
              <p:nvPr/>
            </p:nvSpPr>
            <p:spPr>
              <a:xfrm>
                <a:off x="11127" y="-606613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TextBox 20">
                <a:extLst>
                  <a:ext uri="{FF2B5EF4-FFF2-40B4-BE49-F238E27FC236}">
                    <a16:creationId xmlns:a16="http://schemas.microsoft.com/office/drawing/2014/main" id="{3FC420C0-F274-2074-9FF7-5542AC927E01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" name="TextBox 35">
              <a:extLst>
                <a:ext uri="{FF2B5EF4-FFF2-40B4-BE49-F238E27FC236}">
                  <a16:creationId xmlns:a16="http://schemas.microsoft.com/office/drawing/2014/main" id="{043E7749-3BBD-BC94-25C4-FD810E267D10}"/>
                </a:ext>
              </a:extLst>
            </p:cNvPr>
            <p:cNvSpPr txBox="1"/>
            <p:nvPr/>
          </p:nvSpPr>
          <p:spPr>
            <a:xfrm>
              <a:off x="7474293" y="892328"/>
              <a:ext cx="4530897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For example: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II: Prompt engineering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ChatGPT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Digital Forensics</a:t>
            </a:r>
          </a:p>
          <a:p>
            <a:r>
              <a:rPr lang="nl-NL" dirty="0"/>
              <a:t>Part III: </a:t>
            </a:r>
            <a:r>
              <a:rPr lang="nl-NL" dirty="0" smtClean="0"/>
              <a:t>Hands on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account!</a:t>
            </a:r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III: Hands on </a:t>
            </a:r>
            <a:r>
              <a:rPr lang="nl-NL" dirty="0" err="1" smtClean="0"/>
              <a:t>with</a:t>
            </a:r>
            <a:r>
              <a:rPr lang="nl-NL" dirty="0" smtClean="0"/>
              <a:t> Llama2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8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50160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/>
                        <a:t>16:00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Part IV: Hands-on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with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dirty="0"/>
                        <a:t>Retrieval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Augmented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Generation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5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2021 GitHub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February 1: Bing Chat</a:t>
            </a:r>
          </a:p>
          <a:p>
            <a:r>
              <a:rPr lang="en-GB" dirty="0"/>
              <a:t>September 26 : Windows 11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November 1: Microsoft Office 365 </a:t>
            </a:r>
            <a:r>
              <a:rPr lang="en-GB" dirty="0" err="1"/>
              <a:t>Copilot</a:t>
            </a:r>
            <a:r>
              <a:rPr lang="en-GB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970" y="1179418"/>
            <a:ext cx="1581150" cy="1260475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542" y="4243367"/>
            <a:ext cx="3809194" cy="2164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1130" y="5497529"/>
            <a:ext cx="3197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Introducing Microsoft 365 Copilot | Your Copilot for Work - YouTube</a:t>
            </a:r>
            <a:endParaRPr lang="en-GB" dirty="0"/>
          </a:p>
        </p:txBody>
      </p:sp>
      <p:pic>
        <p:nvPicPr>
          <p:cNvPr id="1026" name="Picture 2" descr="https://encrypted-tbn0.gstatic.com/images?q=tbn:ANd9GcSv7KvoqwWwtrlj8NdhXyF_CCpJFQMHM6J63fj7f7OGYlqI84c9Fg9ffvw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7374" y="4639573"/>
            <a:ext cx="1656184" cy="16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0042" y="2536571"/>
            <a:ext cx="2366211" cy="1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Hands-on with a LLM in a Google Colab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Part III continued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6052DBD-8F84-6CCB-CB73-F542E2F6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F95D3AC-FDA1-C219-A443-2E6A6C2898D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7531"/>
              </p:ext>
            </p:extLst>
          </p:nvPr>
        </p:nvGraphicFramePr>
        <p:xfrm>
          <a:off x="635001" y="2161956"/>
          <a:ext cx="9187955" cy="400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393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7379562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  <a:endParaRPr lang="nl-NL" sz="18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  <a:endParaRPr lang="nl-NL" sz="18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Large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13:45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 continued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53229426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/>
                        <a:t>16:00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Part IV: Hands-on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with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dirty="0"/>
                        <a:t>Retrieval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Augmented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Generation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b="0" dirty="0"/>
                        <a:t>16:30</a:t>
                      </a: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b="0" dirty="0"/>
                        <a:t>Panel </a:t>
                      </a:r>
                      <a:r>
                        <a:rPr lang="nl-NL" sz="1800" b="0" dirty="0" err="1"/>
                        <a:t>discussion</a:t>
                      </a:r>
                      <a:r>
                        <a:rPr lang="nl-NL" sz="1800" b="0" baseline="0" dirty="0"/>
                        <a:t> on </a:t>
                      </a:r>
                      <a:r>
                        <a:rPr lang="nl-NL" sz="1800" b="0" baseline="0" dirty="0" err="1"/>
                        <a:t>LLMs</a:t>
                      </a:r>
                      <a:r>
                        <a:rPr lang="nl-NL" sz="1800" b="0" baseline="0" dirty="0"/>
                        <a:t> in </a:t>
                      </a:r>
                      <a:r>
                        <a:rPr lang="nl-NL" sz="1800" b="0" baseline="0" dirty="0" err="1"/>
                        <a:t>the</a:t>
                      </a:r>
                      <a:r>
                        <a:rPr lang="nl-NL" sz="1800" b="0" baseline="0" dirty="0"/>
                        <a:t> </a:t>
                      </a:r>
                      <a:r>
                        <a:rPr lang="nl-NL" sz="1800" b="0" baseline="0" dirty="0" err="1"/>
                        <a:t>legal</a:t>
                      </a:r>
                      <a:r>
                        <a:rPr lang="nl-NL" sz="1800" b="0" baseline="0" dirty="0"/>
                        <a:t> domain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48714635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17:00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End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7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Question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Discussion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Victor C.W. Cheng</a:t>
            </a:r>
            <a:r>
              <a:rPr lang="en-US" dirty="0"/>
              <a:t> </a:t>
            </a:r>
            <a:r>
              <a:rPr lang="en-US" dirty="0" smtClean="0"/>
              <a:t>and Hans </a:t>
            </a:r>
            <a:r>
              <a:rPr lang="en-US" dirty="0"/>
              <a:t>Henseler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1AC8127-21EC-9E67-787B-B5C3215887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E91124-A02A-0198-494C-EC14A46D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1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33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39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45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841" t="9849" r="15000" b="5451"/>
          <a:stretch/>
        </p:blipFill>
        <p:spPr>
          <a:xfrm>
            <a:off x="6223131" y="3155448"/>
            <a:ext cx="2594588" cy="2373773"/>
          </a:xfrm>
          <a:prstGeom prst="rect">
            <a:avLst/>
          </a:prstGeom>
        </p:spPr>
      </p:pic>
      <p:pic>
        <p:nvPicPr>
          <p:cNvPr id="8" name="Tijdelijke aanduiding voor inhoud 15">
            <a:extLst>
              <a:ext uri="{FF2B5EF4-FFF2-40B4-BE49-F238E27FC236}">
                <a16:creationId xmlns:a16="http://schemas.microsoft.com/office/drawing/2014/main" id="{439EBD3F-0265-8B53-074F-BD934B47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1" t="10618" r="12273" b="31378"/>
          <a:stretch/>
        </p:blipFill>
        <p:spPr>
          <a:xfrm>
            <a:off x="9002985" y="3155448"/>
            <a:ext cx="2613542" cy="2484616"/>
          </a:xfr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3309551" y="5711751"/>
            <a:ext cx="2582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https://www.forensicfocus.com/articles/</a:t>
            </a:r>
            <a:br>
              <a:rPr lang="en-US" sz="800" dirty="0"/>
            </a:br>
            <a:r>
              <a:rPr lang="en-US" sz="800" dirty="0" err="1"/>
              <a:t>chatgpt</a:t>
            </a:r>
            <a:r>
              <a:rPr lang="en-US" sz="800" dirty="0"/>
              <a:t>-a-digital-sleuth-for-detectives</a:t>
            </a:r>
            <a:endParaRPr lang="en-US" sz="9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A89E7B46-D195-6076-B30A-7B2081EE33B4}"/>
              </a:ext>
            </a:extLst>
          </p:cNvPr>
          <p:cNvSpPr/>
          <p:nvPr/>
        </p:nvSpPr>
        <p:spPr>
          <a:xfrm>
            <a:off x="9410634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9A008D9C-1A61-B3B5-6664-D05DAC0D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8" y="3155448"/>
            <a:ext cx="2654761" cy="2396246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6191981" y="5649715"/>
            <a:ext cx="2523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https://eforensicsmag.com/unraveling-digital-mysteries-how-ai-copilots-can-revolutionize-digital-forensic-investigations/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334960" y="1279263"/>
            <a:ext cx="11333263" cy="975560"/>
          </a:xfrm>
          <a:prstGeom prst="rect">
            <a:avLst/>
          </a:prstGeom>
        </p:spPr>
        <p:txBody>
          <a:bodyPr vert="horz" lIns="91440" tIns="45720" rIns="91440" bIns="45720" numCol="4" spcCol="468000" rtlCol="0">
            <a:no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Hans Henseler</a:t>
            </a:r>
            <a:endParaRPr lang="en-US" sz="1400" baseline="30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h.henseler@nfi.nl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Kwok-Yan Lam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kwokyan.lam@ntu.edu.sg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Zee Kin Yeong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Yeong_zee_kin@sal.org.sg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Victor C.W. Cheng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victor.cheng@tauexpress.com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61" y="71714"/>
            <a:ext cx="5106339" cy="897338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71F752A-67AB-4431-891F-F765D6B7F8AF}"/>
              </a:ext>
            </a:extLst>
          </p:cNvPr>
          <p:cNvSpPr/>
          <p:nvPr/>
        </p:nvSpPr>
        <p:spPr>
          <a:xfrm>
            <a:off x="527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FC9EBDA4-2FC9-0C8F-30D3-616CEA206D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63" y="3155448"/>
            <a:ext cx="2584773" cy="248270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8A59C32A-9B92-91C2-BB4F-4123881F3D8B}"/>
              </a:ext>
            </a:extLst>
          </p:cNvPr>
          <p:cNvSpPr/>
          <p:nvPr/>
        </p:nvSpPr>
        <p:spPr>
          <a:xfrm>
            <a:off x="909748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sp>
        <p:nvSpPr>
          <p:cNvPr id="26" name="Titel 3">
            <a:extLst>
              <a:ext uri="{FF2B5EF4-FFF2-40B4-BE49-F238E27FC236}">
                <a16:creationId xmlns:a16="http://schemas.microsoft.com/office/drawing/2014/main" id="{A2363668-938F-39D2-0995-D8912E62E77D}"/>
              </a:ext>
            </a:extLst>
          </p:cNvPr>
          <p:cNvSpPr txBox="1">
            <a:spLocks/>
          </p:cNvSpPr>
          <p:nvPr/>
        </p:nvSpPr>
        <p:spPr>
          <a:xfrm>
            <a:off x="494361" y="2597453"/>
            <a:ext cx="5106339" cy="3385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 err="1"/>
              <a:t>Published</a:t>
            </a:r>
            <a:r>
              <a:rPr lang="nl-NL" sz="2000" dirty="0"/>
              <a:t> papers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articles</a:t>
            </a:r>
            <a:r>
              <a:rPr lang="nl-NL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14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E1F5C59D-DAEA-E36E-BB9C-32A5EF89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8089901" cy="3944938"/>
          </a:xfrm>
        </p:spPr>
        <p:txBody>
          <a:bodyPr>
            <a:normAutofit fontScale="92500"/>
          </a:bodyPr>
          <a:lstStyle/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2012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AlexNet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wins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the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ImageNet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Large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Scale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Visual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Recognition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Challenge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2014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Generative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Adversarial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Networks (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GAN's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2015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AlphaGo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defeats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champion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Go, Lee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Sedol</a:t>
            </a:r>
            <a:endParaRPr lang="nl-NL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Google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introduces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BERT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improving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ML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translation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2018-2021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Introduction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of GPT-2, DALL-E, CLIP, GPT-3, …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2022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DALL-E2,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Midjourney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Stable Diffusion,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ChatGPT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…</a:t>
            </a:r>
            <a:endParaRPr lang="nl-NL" dirty="0"/>
          </a:p>
        </p:txBody>
      </p:sp>
      <p:pic>
        <p:nvPicPr>
          <p:cNvPr id="19" name="Tijdelijke aanduiding voor afbeelding 18">
            <a:extLst>
              <a:ext uri="{FF2B5EF4-FFF2-40B4-BE49-F238E27FC236}">
                <a16:creationId xmlns:a16="http://schemas.microsoft.com/office/drawing/2014/main" id="{69DC2B7A-8B09-01C7-1537-417C15FD03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8886438" y="2276475"/>
            <a:ext cx="2988161" cy="3944938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DB660165-1881-1FFE-8FC2-E20AF989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2012-2022</a:t>
            </a: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76F00FE-9F46-CBE3-5646-1B38D0A6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CDE1CD-5DED-2B3B-4322-CCEB3F73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jdelijke aanduiding voor datum 1">
            <a:extLst>
              <a:ext uri="{FF2B5EF4-FFF2-40B4-BE49-F238E27FC236}">
                <a16:creationId xmlns:a16="http://schemas.microsoft.com/office/drawing/2014/main" id="{CA97FDEB-C9CD-69D0-35D6-4731FF0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F87658-8FD4-50F3-39FD-D6B82843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0078"/>
            <a:ext cx="10923588" cy="48304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NL" sz="1600" b="1" dirty="0" err="1"/>
              <a:t>ChatGPT</a:t>
            </a:r>
            <a:r>
              <a:rPr lang="nl-NL" sz="1600" b="1" dirty="0"/>
              <a:t> is a large </a:t>
            </a:r>
            <a:r>
              <a:rPr lang="nl-NL" sz="1600" b="1" dirty="0" err="1"/>
              <a:t>language</a:t>
            </a:r>
            <a:r>
              <a:rPr lang="nl-NL" sz="1600" b="1" dirty="0"/>
              <a:t> model (LLM)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Essentially</a:t>
            </a:r>
            <a:r>
              <a:rPr lang="nl-NL" sz="1400" dirty="0"/>
              <a:t> a machine </a:t>
            </a:r>
            <a:r>
              <a:rPr lang="nl-NL" sz="1400" dirty="0" err="1"/>
              <a:t>learning</a:t>
            </a:r>
            <a:r>
              <a:rPr lang="nl-NL" sz="1400" dirty="0"/>
              <a:t> model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learns</a:t>
            </a:r>
            <a:r>
              <a:rPr lang="nl-NL" sz="1400" dirty="0"/>
              <a:t> </a:t>
            </a:r>
            <a:r>
              <a:rPr lang="nl-NL" sz="1400" i="1" dirty="0" err="1"/>
              <a:t>an</a:t>
            </a:r>
            <a:r>
              <a:rPr lang="nl-NL" sz="1400" i="1" dirty="0"/>
              <a:t> </a:t>
            </a:r>
            <a:r>
              <a:rPr lang="nl-NL" sz="1400" i="1" dirty="0" err="1"/>
              <a:t>algorithm</a:t>
            </a:r>
            <a:r>
              <a:rPr lang="nl-NL" sz="1400" i="1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u="sng" dirty="0" err="1"/>
              <a:t>predict</a:t>
            </a:r>
            <a:r>
              <a:rPr lang="nl-NL" sz="1400" u="sng" dirty="0"/>
              <a:t> </a:t>
            </a:r>
            <a:r>
              <a:rPr lang="nl-NL" sz="1400" u="sng" dirty="0" err="1"/>
              <a:t>the</a:t>
            </a:r>
            <a:r>
              <a:rPr lang="nl-NL" sz="1400" u="sng" dirty="0"/>
              <a:t> next word</a:t>
            </a:r>
            <a:r>
              <a:rPr lang="nl-NL" sz="1400" dirty="0"/>
              <a:t> </a:t>
            </a:r>
            <a:r>
              <a:rPr lang="nl-NL" sz="1400" dirty="0" err="1"/>
              <a:t>based</a:t>
            </a:r>
            <a:r>
              <a:rPr lang="nl-NL" sz="1400" dirty="0"/>
              <a:t> on </a:t>
            </a:r>
            <a:r>
              <a:rPr lang="nl-NL" sz="1400" dirty="0" err="1"/>
              <a:t>many</a:t>
            </a:r>
            <a:r>
              <a:rPr lang="nl-NL" sz="1400" dirty="0"/>
              <a:t>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examples</a:t>
            </a:r>
            <a:endParaRPr lang="nl-NL" sz="1400" dirty="0"/>
          </a:p>
          <a:p>
            <a:pPr>
              <a:lnSpc>
                <a:spcPct val="120000"/>
              </a:lnSpc>
            </a:pPr>
            <a:r>
              <a:rPr lang="nl-NL" sz="1600" b="1" dirty="0" err="1"/>
              <a:t>Based</a:t>
            </a:r>
            <a:r>
              <a:rPr lang="nl-NL" sz="1600" b="1" dirty="0"/>
              <a:t> on GPT3.5/GPT4 (</a:t>
            </a:r>
            <a:r>
              <a:rPr lang="nl-NL" sz="1600" b="1" dirty="0" err="1"/>
              <a:t>Generative</a:t>
            </a:r>
            <a:r>
              <a:rPr lang="nl-NL" sz="1600" b="1" dirty="0"/>
              <a:t> Pre-</a:t>
            </a:r>
            <a:r>
              <a:rPr lang="nl-NL" sz="1600" b="1" dirty="0" err="1"/>
              <a:t>trained</a:t>
            </a:r>
            <a:r>
              <a:rPr lang="nl-NL" sz="1600" b="1" dirty="0"/>
              <a:t> </a:t>
            </a:r>
            <a:r>
              <a:rPr lang="nl-NL" sz="1600" b="1" dirty="0" err="1"/>
              <a:t>Transformer</a:t>
            </a:r>
            <a:r>
              <a:rPr lang="nl-NL" sz="1600" b="1" dirty="0"/>
              <a:t>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Improved</a:t>
            </a:r>
            <a:r>
              <a:rPr lang="nl-NL" sz="1400" dirty="0"/>
              <a:t> </a:t>
            </a:r>
            <a:r>
              <a:rPr lang="nl-NL" sz="1400" dirty="0" err="1"/>
              <a:t>version</a:t>
            </a:r>
            <a:r>
              <a:rPr lang="nl-NL" sz="1400" dirty="0"/>
              <a:t> of GPT-3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u="sng" dirty="0"/>
              <a:t>“</a:t>
            </a:r>
            <a:r>
              <a:rPr lang="nl-NL" sz="1400" u="sng" dirty="0" err="1"/>
              <a:t>understands</a:t>
            </a:r>
            <a:r>
              <a:rPr lang="nl-NL" sz="1400" u="sng" dirty="0"/>
              <a:t>” </a:t>
            </a:r>
            <a:r>
              <a:rPr lang="nl-NL" sz="1400" u="sng" dirty="0" err="1"/>
              <a:t>text</a:t>
            </a:r>
            <a:r>
              <a:rPr lang="nl-NL" sz="1400" u="sng" dirty="0"/>
              <a:t> </a:t>
            </a:r>
            <a:r>
              <a:rPr lang="nl-NL" sz="1400" u="sng" dirty="0" err="1"/>
              <a:t>and</a:t>
            </a:r>
            <a:r>
              <a:rPr lang="nl-NL" sz="1400" u="sng" dirty="0"/>
              <a:t> program code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Different </a:t>
            </a:r>
            <a:r>
              <a:rPr lang="nl-NL" sz="1400" dirty="0" err="1"/>
              <a:t>models</a:t>
            </a:r>
            <a:r>
              <a:rPr lang="nl-NL" sz="1400" dirty="0"/>
              <a:t> for performance, chat,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code </a:t>
            </a:r>
            <a:r>
              <a:rPr lang="nl-NL" sz="1400" dirty="0" err="1"/>
              <a:t>completion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/>
              <a:t>GPT3.5 was </a:t>
            </a:r>
            <a:r>
              <a:rPr lang="nl-NL" sz="1400" dirty="0" err="1"/>
              <a:t>trained</a:t>
            </a:r>
            <a:r>
              <a:rPr lang="nl-NL" sz="1400" dirty="0"/>
              <a:t> on 570 GB data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internet (</a:t>
            </a:r>
            <a:r>
              <a:rPr lang="nl-NL" sz="1400" dirty="0" err="1"/>
              <a:t>articles</a:t>
            </a:r>
            <a:r>
              <a:rPr lang="nl-NL" sz="1400" dirty="0"/>
              <a:t>, </a:t>
            </a:r>
            <a:r>
              <a:rPr lang="nl-NL" sz="1400" dirty="0" err="1"/>
              <a:t>posts</a:t>
            </a:r>
            <a:r>
              <a:rPr lang="nl-NL" sz="1400" dirty="0"/>
              <a:t>, web pages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books</a:t>
            </a:r>
            <a:r>
              <a:rPr lang="nl-NL" sz="1400" dirty="0"/>
              <a:t>)</a:t>
            </a:r>
          </a:p>
          <a:p>
            <a:pPr>
              <a:lnSpc>
                <a:spcPct val="120000"/>
              </a:lnSpc>
            </a:pPr>
            <a:r>
              <a:rPr lang="nl-NL" sz="1600" b="1" dirty="0" err="1"/>
              <a:t>Available</a:t>
            </a:r>
            <a:r>
              <a:rPr lang="nl-NL" sz="1600" b="1" dirty="0"/>
              <a:t> as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Free </a:t>
            </a:r>
            <a:r>
              <a:rPr lang="nl-NL" sz="1400" dirty="0" err="1"/>
              <a:t>version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ChatGPT</a:t>
            </a:r>
            <a:r>
              <a:rPr lang="nl-NL" sz="1400" dirty="0"/>
              <a:t>-plus €23 per </a:t>
            </a:r>
            <a:r>
              <a:rPr lang="nl-NL" sz="1400" dirty="0" err="1"/>
              <a:t>month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OpenAI</a:t>
            </a:r>
            <a:r>
              <a:rPr lang="nl-NL" sz="1400" dirty="0"/>
              <a:t> </a:t>
            </a:r>
            <a:r>
              <a:rPr lang="nl-NL" sz="1400" dirty="0" err="1"/>
              <a:t>playground</a:t>
            </a:r>
            <a:r>
              <a:rPr lang="nl-NL" sz="1400" dirty="0"/>
              <a:t> (API access):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GPT3.5-turbo API </a:t>
            </a:r>
            <a:r>
              <a:rPr lang="sv-SE" sz="1200" dirty="0"/>
              <a:t> 0,002 dollar per 1.000 tokens, ~700 words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GPT4 API </a:t>
            </a:r>
            <a:r>
              <a:rPr lang="sv-SE" sz="1200" dirty="0"/>
              <a:t> 0,03 dollar per 1.000 tokens, ~700 words</a:t>
            </a:r>
            <a:endParaRPr lang="nl-NL" sz="1200" dirty="0"/>
          </a:p>
          <a:p>
            <a:pPr lvl="1">
              <a:lnSpc>
                <a:spcPct val="120000"/>
              </a:lnSpc>
            </a:pPr>
            <a:endParaRPr lang="nl-NL" sz="1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4E0FA8-6317-402D-7911-05A373DB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56756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ChatGPT</a:t>
            </a:r>
            <a:r>
              <a:rPr lang="nl-NL" dirty="0"/>
              <a:t>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8B4934-F0A3-6F32-605C-925F9A3E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C5147DD-432F-2242-F5C4-5BFA5174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910BA759-178F-C258-78AB-96CB901B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136913"/>
            <a:ext cx="5507383" cy="408450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dirty="0"/>
              <a:t>Chat. Like a </a:t>
            </a:r>
            <a:r>
              <a:rPr lang="nl-NL" dirty="0" err="1"/>
              <a:t>chatbot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…</a:t>
            </a:r>
          </a:p>
          <a:p>
            <a:pPr>
              <a:lnSpc>
                <a:spcPct val="120000"/>
              </a:lnSpc>
            </a:pPr>
            <a:r>
              <a:rPr lang="nl-NL" sz="1900" dirty="0"/>
              <a:t>Assists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writing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brainstorming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Tells</a:t>
            </a:r>
            <a:r>
              <a:rPr lang="nl-NL" sz="1900" dirty="0"/>
              <a:t> </a:t>
            </a:r>
            <a:r>
              <a:rPr lang="nl-NL" sz="1900" dirty="0" err="1"/>
              <a:t>riddles</a:t>
            </a:r>
            <a:r>
              <a:rPr lang="nl-NL" sz="1900" dirty="0"/>
              <a:t>, jokes, </a:t>
            </a:r>
            <a:r>
              <a:rPr lang="nl-NL" sz="1900" dirty="0" err="1"/>
              <a:t>stories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Plays</a:t>
            </a:r>
            <a:r>
              <a:rPr lang="nl-NL" sz="1900" dirty="0"/>
              <a:t> games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Gives</a:t>
            </a:r>
            <a:r>
              <a:rPr lang="nl-NL" sz="1900" dirty="0"/>
              <a:t> </a:t>
            </a:r>
            <a:r>
              <a:rPr lang="nl-NL" sz="1900" dirty="0" err="1"/>
              <a:t>compliments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advise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Helps</a:t>
            </a:r>
            <a:r>
              <a:rPr lang="nl-NL" sz="1900" dirty="0"/>
              <a:t>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filling</a:t>
            </a:r>
            <a:r>
              <a:rPr lang="nl-NL" sz="1900" dirty="0"/>
              <a:t> in </a:t>
            </a:r>
            <a:r>
              <a:rPr lang="nl-NL" sz="1900" dirty="0" err="1"/>
              <a:t>forms</a:t>
            </a:r>
            <a:endParaRPr lang="nl-NL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53199" y="2120402"/>
            <a:ext cx="5004000" cy="41010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3100" dirty="0"/>
              <a:t>But </a:t>
            </a:r>
            <a:r>
              <a:rPr lang="nl-NL" sz="3100" dirty="0" err="1"/>
              <a:t>it</a:t>
            </a:r>
            <a:r>
              <a:rPr lang="nl-NL" sz="3100" dirty="0"/>
              <a:t> </a:t>
            </a:r>
            <a:r>
              <a:rPr lang="nl-NL" sz="3100" dirty="0" err="1"/>
              <a:t>that</a:t>
            </a:r>
            <a:r>
              <a:rPr lang="nl-NL" sz="3100" dirty="0"/>
              <a:t> </a:t>
            </a:r>
            <a:r>
              <a:rPr lang="nl-NL" sz="3100" dirty="0" err="1"/>
              <a:t>can</a:t>
            </a:r>
            <a:r>
              <a:rPr lang="nl-NL" sz="3100" dirty="0"/>
              <a:t> </a:t>
            </a:r>
            <a:r>
              <a:rPr lang="nl-NL" sz="3100" dirty="0" err="1"/>
              <a:t>also</a:t>
            </a:r>
            <a:r>
              <a:rPr lang="nl-NL" sz="3100" dirty="0"/>
              <a:t>:</a:t>
            </a:r>
          </a:p>
          <a:p>
            <a:pPr>
              <a:lnSpc>
                <a:spcPct val="120000"/>
              </a:lnSpc>
            </a:pPr>
            <a:r>
              <a:rPr lang="en-GB" sz="2100" dirty="0"/>
              <a:t>Summarise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Translate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Analyse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structure</a:t>
            </a:r>
            <a:r>
              <a:rPr lang="nl-NL" sz="2100" dirty="0"/>
              <a:t> (</a:t>
            </a:r>
            <a:r>
              <a:rPr lang="nl-NL" sz="2100" dirty="0" err="1"/>
              <a:t>unstructured</a:t>
            </a:r>
            <a:r>
              <a:rPr lang="nl-NL" sz="2100" dirty="0"/>
              <a:t>) information</a:t>
            </a:r>
          </a:p>
          <a:p>
            <a:pPr>
              <a:lnSpc>
                <a:spcPct val="120000"/>
              </a:lnSpc>
            </a:pP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questions</a:t>
            </a:r>
            <a:r>
              <a:rPr lang="nl-NL" sz="2100" dirty="0"/>
              <a:t/>
            </a:r>
            <a:br>
              <a:rPr lang="nl-NL" sz="2100" dirty="0"/>
            </a:br>
            <a:r>
              <a:rPr lang="nl-NL" sz="2100" dirty="0"/>
              <a:t>(but </a:t>
            </a:r>
            <a:r>
              <a:rPr lang="nl-NL" sz="2100" dirty="0" err="1"/>
              <a:t>the</a:t>
            </a:r>
            <a:r>
              <a:rPr lang="nl-NL" sz="2100" dirty="0"/>
              <a:t> </a:t>
            </a: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may</a:t>
            </a:r>
            <a:r>
              <a:rPr lang="nl-NL" sz="2100" dirty="0"/>
              <a:t> </a:t>
            </a:r>
            <a:r>
              <a:rPr lang="nl-NL" sz="2100" dirty="0" err="1"/>
              <a:t>not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right)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Assist </a:t>
            </a:r>
            <a:r>
              <a:rPr lang="nl-NL" sz="2100" dirty="0" err="1"/>
              <a:t>with</a:t>
            </a:r>
            <a:r>
              <a:rPr lang="nl-NL" sz="2100" dirty="0"/>
              <a:t> software </a:t>
            </a:r>
            <a:r>
              <a:rPr lang="nl-NL" sz="2100" dirty="0" err="1"/>
              <a:t>writing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debugging</a:t>
            </a:r>
            <a:endParaRPr lang="nl-NL" sz="2100" dirty="0"/>
          </a:p>
          <a:p>
            <a:pPr>
              <a:lnSpc>
                <a:spcPct val="120000"/>
              </a:lnSpc>
            </a:pPr>
            <a:r>
              <a:rPr lang="nl-NL" sz="2100" dirty="0" err="1"/>
              <a:t>Generate</a:t>
            </a:r>
            <a:r>
              <a:rPr lang="nl-NL" sz="2100" dirty="0"/>
              <a:t> (</a:t>
            </a:r>
            <a:r>
              <a:rPr lang="nl-NL" sz="2100" dirty="0" err="1"/>
              <a:t>anonymous</a:t>
            </a:r>
            <a:r>
              <a:rPr lang="nl-NL" sz="2100" dirty="0"/>
              <a:t>) testdata</a:t>
            </a: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CD30502-F5DB-392B-DB14-5829BF5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F61ECB-229B-7908-A877-E712F251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655FD25-97B4-E44B-FE17-DE469B98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1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0E65BA-FAF4-EFA5-38C4-AE76A279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hallucinates</a:t>
            </a:r>
            <a:r>
              <a:rPr lang="nl-NL" dirty="0"/>
              <a:t> </a:t>
            </a:r>
            <a:r>
              <a:rPr lang="nl-NL" dirty="0" err="1"/>
              <a:t>facts</a:t>
            </a:r>
            <a:r>
              <a:rPr lang="nl-NL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gives</a:t>
            </a:r>
            <a:r>
              <a:rPr lang="nl-NL" dirty="0"/>
              <a:t> wrong </a:t>
            </a:r>
            <a:r>
              <a:rPr lang="nl-NL" dirty="0" err="1"/>
              <a:t>answers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Replies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biased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act </a:t>
            </a:r>
            <a:r>
              <a:rPr lang="nl-NL" dirty="0" err="1"/>
              <a:t>spontaneously</a:t>
            </a:r>
            <a:r>
              <a:rPr lang="nl-NL" dirty="0"/>
              <a:t> </a:t>
            </a:r>
            <a:r>
              <a:rPr lang="nl-NL" sz="2000" dirty="0"/>
              <a:t>(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prompted</a:t>
            </a:r>
            <a:r>
              <a:rPr lang="nl-NL" sz="2000" dirty="0"/>
              <a:t>)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making </a:t>
            </a:r>
            <a:r>
              <a:rPr lang="nl-NL" dirty="0" err="1"/>
              <a:t>calculations</a:t>
            </a:r>
            <a:r>
              <a:rPr lang="nl-NL" dirty="0"/>
              <a:t> </a:t>
            </a:r>
            <a:r>
              <a:rPr lang="nl-NL" sz="2000" dirty="0"/>
              <a:t>(e.g. 4213x8242)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output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accidentally</a:t>
            </a:r>
            <a:r>
              <a:rPr lang="nl-NL" dirty="0"/>
              <a:t> </a:t>
            </a:r>
            <a:r>
              <a:rPr lang="nl-NL" dirty="0" err="1"/>
              <a:t>reveal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training data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NL" dirty="0"/>
              <a:t>…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ADA527-9355-D0CA-5024-6F45F36E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26237-A628-0F63-A731-7F7E7A2D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DA740AB-79BB-FC56-013C-7B1C364B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8348BD1-A7D2-46FC-E3A9-2BC5665C7897}"/>
              </a:ext>
            </a:extLst>
          </p:cNvPr>
          <p:cNvSpPr/>
          <p:nvPr/>
        </p:nvSpPr>
        <p:spPr>
          <a:xfrm rot="443083">
            <a:off x="8477035" y="1477462"/>
            <a:ext cx="2771637" cy="2031051"/>
          </a:xfrm>
          <a:prstGeom prst="rect">
            <a:avLst/>
          </a:prstGeom>
          <a:solidFill>
            <a:srgbClr val="FDF6B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l-NL" dirty="0">
                <a:solidFill>
                  <a:schemeClr val="tx1"/>
                </a:solidFill>
              </a:rPr>
              <a:t>REMINDER</a:t>
            </a:r>
          </a:p>
          <a:p>
            <a:pPr algn="ctr">
              <a:lnSpc>
                <a:spcPct val="150000"/>
              </a:lnSpc>
            </a:pPr>
            <a:r>
              <a:rPr lang="nl-NL" sz="2400" b="1" dirty="0" err="1">
                <a:solidFill>
                  <a:schemeClr val="tx1"/>
                </a:solidFill>
              </a:rPr>
              <a:t>use</a:t>
            </a:r>
            <a:r>
              <a:rPr lang="nl-NL" sz="2400" b="1" dirty="0">
                <a:solidFill>
                  <a:schemeClr val="tx1"/>
                </a:solidFill>
              </a:rPr>
              <a:t> </a:t>
            </a:r>
            <a:r>
              <a:rPr lang="nl-NL" sz="2400" b="1" dirty="0" err="1">
                <a:solidFill>
                  <a:schemeClr val="tx1"/>
                </a:solidFill>
              </a:rPr>
              <a:t>LLMs</a:t>
            </a:r>
            <a:r>
              <a:rPr lang="nl-NL" sz="2400" b="1" dirty="0">
                <a:solidFill>
                  <a:schemeClr val="tx1"/>
                </a:solidFill>
              </a:rPr>
              <a:t> as </a:t>
            </a:r>
          </a:p>
          <a:p>
            <a:pPr algn="ctr">
              <a:lnSpc>
                <a:spcPct val="150000"/>
              </a:lnSpc>
            </a:pPr>
            <a:r>
              <a:rPr lang="nl-NL" sz="2400" b="1" dirty="0">
                <a:solidFill>
                  <a:schemeClr val="tx1"/>
                </a:solidFill>
              </a:rPr>
              <a:t>co-pilot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A7FC9BA-00A7-6636-A9DF-7B3C690E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Thoughts</a:t>
            </a:r>
            <a:r>
              <a:rPr lang="nl-NL" dirty="0"/>
              <a:t> on </a:t>
            </a:r>
            <a:r>
              <a:rPr lang="nl-NL" dirty="0" err="1"/>
              <a:t>using</a:t>
            </a:r>
            <a:r>
              <a:rPr lang="nl-NL" dirty="0"/>
              <a:t> AI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forensic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2DD7B2-8531-0759-C716-A8C741D6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9806B3-4F72-7DB9-1135-C9013BD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BDAD04-8DA4-1F25-89B9-4AB0CEB1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GB" sz="1600" dirty="0" err="1"/>
              <a:t>Hansken</a:t>
            </a:r>
            <a:r>
              <a:rPr lang="en-GB" sz="1600" dirty="0"/>
              <a:t> is:</a:t>
            </a:r>
          </a:p>
          <a:p>
            <a:pPr lvl="1"/>
            <a:r>
              <a:rPr lang="en-GB" sz="1400" dirty="0"/>
              <a:t>used for investigations, bit</a:t>
            </a:r>
          </a:p>
          <a:p>
            <a:pPr lvl="1"/>
            <a:r>
              <a:rPr lang="en-GB" sz="1400" dirty="0"/>
              <a:t>designed for evidentiary use</a:t>
            </a:r>
          </a:p>
          <a:p>
            <a:r>
              <a:rPr lang="en-GB" sz="1600" dirty="0"/>
              <a:t>Evidentiary use is more strict:</a:t>
            </a:r>
          </a:p>
          <a:p>
            <a:pPr lvl="1"/>
            <a:r>
              <a:rPr lang="en-GB" sz="1400" dirty="0"/>
              <a:t>Accurate</a:t>
            </a:r>
          </a:p>
          <a:p>
            <a:pPr lvl="1"/>
            <a:r>
              <a:rPr lang="en-GB" sz="1400" dirty="0"/>
              <a:t>Repeatable</a:t>
            </a:r>
          </a:p>
          <a:p>
            <a:pPr lvl="1"/>
            <a:r>
              <a:rPr lang="en-GB" sz="1400" dirty="0"/>
              <a:t>Reproducible</a:t>
            </a:r>
          </a:p>
          <a:p>
            <a:r>
              <a:rPr lang="en-GB" sz="1600" dirty="0"/>
              <a:t>So algorithms must be:</a:t>
            </a:r>
          </a:p>
          <a:p>
            <a:pPr lvl="1"/>
            <a:r>
              <a:rPr lang="en-GB" sz="1400" dirty="0"/>
              <a:t>Explainable</a:t>
            </a:r>
          </a:p>
          <a:p>
            <a:pPr lvl="1"/>
            <a:r>
              <a:rPr lang="en-GB" sz="1400" dirty="0"/>
              <a:t>Validated</a:t>
            </a:r>
          </a:p>
          <a:p>
            <a:pPr lvl="1"/>
            <a:r>
              <a:rPr lang="en-GB" sz="1400" dirty="0"/>
              <a:t>Deterministic</a:t>
            </a:r>
          </a:p>
          <a:p>
            <a:pPr lvl="1"/>
            <a:r>
              <a:rPr lang="en-GB" sz="1400" dirty="0"/>
              <a:t>Not depend on external data</a:t>
            </a:r>
          </a:p>
          <a:p>
            <a:r>
              <a:rPr lang="en-GB" sz="1600" dirty="0"/>
              <a:t>Artificial Intelligence:</a:t>
            </a:r>
          </a:p>
          <a:p>
            <a:pPr lvl="1"/>
            <a:r>
              <a:rPr lang="en-GB" sz="1400" dirty="0"/>
              <a:t>Use external data: Training sets</a:t>
            </a:r>
          </a:p>
          <a:p>
            <a:pPr lvl="1"/>
            <a:r>
              <a:rPr lang="en-GB" sz="1400" dirty="0"/>
              <a:t>Use external data: Cause bios</a:t>
            </a:r>
          </a:p>
          <a:p>
            <a:pPr lvl="1"/>
            <a:r>
              <a:rPr lang="en-GB" sz="1400" dirty="0"/>
              <a:t>Lacks </a:t>
            </a:r>
            <a:r>
              <a:rPr lang="en-GB" sz="1400" dirty="0" err="1"/>
              <a:t>explainability</a:t>
            </a:r>
            <a:endParaRPr lang="en-GB" sz="1400" dirty="0"/>
          </a:p>
          <a:p>
            <a:r>
              <a:rPr lang="en-GB" sz="1600" dirty="0"/>
              <a:t>Use AI for investigative </a:t>
            </a:r>
            <a:r>
              <a:rPr lang="en-GB" sz="1600" dirty="0" err="1"/>
              <a:t>purposes,with</a:t>
            </a:r>
            <a:r>
              <a:rPr lang="en-GB" sz="1600" dirty="0"/>
              <a:t> </a:t>
            </a:r>
          </a:p>
          <a:p>
            <a:pPr lvl="1"/>
            <a:r>
              <a:rPr lang="en-GB" sz="1400" dirty="0"/>
              <a:t>Disclaimer</a:t>
            </a:r>
          </a:p>
          <a:p>
            <a:pPr lvl="1"/>
            <a:r>
              <a:rPr lang="en-GB" sz="1400" dirty="0"/>
              <a:t>Education</a:t>
            </a:r>
          </a:p>
          <a:p>
            <a:r>
              <a:rPr lang="en-GB" sz="1600" dirty="0"/>
              <a:t>By the way:</a:t>
            </a:r>
          </a:p>
          <a:p>
            <a:pPr lvl="1"/>
            <a:r>
              <a:rPr lang="en-GB" sz="1400" dirty="0"/>
              <a:t>Not all currently used algorithms are good</a:t>
            </a:r>
          </a:p>
          <a:p>
            <a:pPr lvl="1"/>
            <a:r>
              <a:rPr lang="en-GB" sz="1400" dirty="0"/>
              <a:t>Data under investigation can results from AI itself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1576" y="6279505"/>
            <a:ext cx="5175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https://blog.ampedsoftware.com/2021/10/05/can-ai-be-used-for-forensics-and-investigations</a:t>
            </a:r>
            <a:r>
              <a:rPr lang="en-GB" sz="1200" dirty="0"/>
              <a:t> </a:t>
            </a:r>
          </a:p>
        </p:txBody>
      </p:sp>
      <p:pic>
        <p:nvPicPr>
          <p:cNvPr id="1026" name="Picture 2" descr="https://blog.ampedsoftware.com/wp-content/uploads/2021/10/week-3-enhanced-reflections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14" y="5631612"/>
            <a:ext cx="2094262" cy="10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jkshuisstijl Lichtblauw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2" id="{2E2FF330-7C63-43AE-B930-9855E19F13E4}" vid="{B10C8BA7-EB45-4142-853D-D13AF760C3C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9504</TotalTime>
  <Words>3148</Words>
  <Application>Microsoft Office PowerPoint</Application>
  <PresentationFormat>Widescreen</PresentationFormat>
  <Paragraphs>563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Calibri</vt:lpstr>
      <vt:lpstr>Cambria Math</vt:lpstr>
      <vt:lpstr>Montserrat</vt:lpstr>
      <vt:lpstr>Montserrat Medium</vt:lpstr>
      <vt:lpstr>Open Sans</vt:lpstr>
      <vt:lpstr>新細明體</vt:lpstr>
      <vt:lpstr>Söhne</vt:lpstr>
      <vt:lpstr>source-serif-pro</vt:lpstr>
      <vt:lpstr>Verdana</vt:lpstr>
      <vt:lpstr>Wingdings</vt:lpstr>
      <vt:lpstr>Rijkshuisstijl Lichtblauw</vt:lpstr>
      <vt:lpstr>Office Theme</vt:lpstr>
      <vt:lpstr>Large Language Models for Digital Forensics</vt:lpstr>
      <vt:lpstr>Agenda</vt:lpstr>
      <vt:lpstr>Introduction Large Language Models</vt:lpstr>
      <vt:lpstr>Microsoft Copilot</vt:lpstr>
      <vt:lpstr>The rise of deep learning 2012-2022</vt:lpstr>
      <vt:lpstr>What is ChatGPT?</vt:lpstr>
      <vt:lpstr>What can ChatGPT do?</vt:lpstr>
      <vt:lpstr>What can ChatGPT not do?</vt:lpstr>
      <vt:lpstr>Thoughts on using AI for forensic purposes</vt:lpstr>
      <vt:lpstr>Hallucinations, data privacy and explainability</vt:lpstr>
      <vt:lpstr>Topics for future work</vt:lpstr>
      <vt:lpstr>How smart are LLMs?</vt:lpstr>
      <vt:lpstr>MMLU 2019-2023</vt:lpstr>
      <vt:lpstr>How open are LLMs?</vt:lpstr>
      <vt:lpstr>Agenda</vt:lpstr>
      <vt:lpstr>Hands-on prompt engineering for digital forensics </vt:lpstr>
      <vt:lpstr>Github &amp; Google CoLab</vt:lpstr>
      <vt:lpstr>Reductive operations</vt:lpstr>
      <vt:lpstr>Transformative Operations</vt:lpstr>
      <vt:lpstr>Generative (Expansion) Operations</vt:lpstr>
      <vt:lpstr>Prompt engineering with ChatGPT for DF</vt:lpstr>
      <vt:lpstr>More on prompt engineering</vt:lpstr>
      <vt:lpstr>Exercise II: prompt engineering &amp; ChatGPT 3.5</vt:lpstr>
      <vt:lpstr>Break</vt:lpstr>
      <vt:lpstr>Agenda</vt:lpstr>
      <vt:lpstr>Hands-on with a local LLM in a Google Colab notebook</vt:lpstr>
      <vt:lpstr>Part III: Hands-on with a LLM in a Google Colab notebook</vt:lpstr>
      <vt:lpstr>How to get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III: Hands on with Llama2</vt:lpstr>
      <vt:lpstr>Agenda</vt:lpstr>
      <vt:lpstr>Hands-on with a LLM in a Google Colab notebook</vt:lpstr>
      <vt:lpstr>Agenda</vt:lpstr>
      <vt:lpstr>Question and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Harm van Beek</dc:creator>
  <cp:lastModifiedBy>Hans Henseler (DBS)</cp:lastModifiedBy>
  <cp:revision>211</cp:revision>
  <dcterms:created xsi:type="dcterms:W3CDTF">2022-01-27T08:54:54Z</dcterms:created>
  <dcterms:modified xsi:type="dcterms:W3CDTF">2024-03-14T08:48:21Z</dcterms:modified>
</cp:coreProperties>
</file>